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9" r:id="rId3"/>
    <p:sldId id="270" r:id="rId4"/>
    <p:sldId id="271" r:id="rId5"/>
    <p:sldId id="273" r:id="rId6"/>
    <p:sldId id="259" r:id="rId7"/>
    <p:sldId id="263" r:id="rId8"/>
    <p:sldId id="262" r:id="rId9"/>
    <p:sldId id="265" r:id="rId10"/>
    <p:sldId id="266" r:id="rId11"/>
    <p:sldId id="267" r:id="rId12"/>
    <p:sldId id="268" r:id="rId13"/>
    <p:sldId id="274" r:id="rId14"/>
    <p:sldId id="27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9" autoAdjust="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8205C7-D9BE-461B-A409-20000BFC03DE}" type="doc">
      <dgm:prSet loTypeId="urn:microsoft.com/office/officeart/2005/8/layout/equation1" loCatId="process" qsTypeId="urn:microsoft.com/office/officeart/2005/8/quickstyle/simple1" qsCatId="simple" csTypeId="urn:microsoft.com/office/officeart/2005/8/colors/colorful4" csCatId="colorful" phldr="1"/>
      <dgm:spPr/>
      <dgm:t>
        <a:bodyPr/>
        <a:lstStyle/>
        <a:p>
          <a:endParaRPr lang="en-US"/>
        </a:p>
      </dgm:t>
    </dgm:pt>
    <dgm:pt modelId="{029AF159-FEDB-48FF-AB13-4883713EC796}">
      <dgm:prSet/>
      <dgm:spPr>
        <a:solidFill>
          <a:srgbClr val="00B050"/>
        </a:solidFill>
      </dgm:spPr>
      <dgm:t>
        <a:bodyPr/>
        <a:lstStyle/>
        <a:p>
          <a:pPr rtl="0"/>
          <a:r>
            <a:rPr lang="bn-BD" b="1" i="1" dirty="0" smtClean="0">
              <a:solidFill>
                <a:srgbClr val="FFFF00"/>
              </a:solidFill>
              <a:latin typeface="NikoshBAN" pitchFamily="2" charset="0"/>
              <a:cs typeface="NikoshBAN" pitchFamily="2" charset="0"/>
            </a:rPr>
            <a:t>পাঠ পরিচিতিঃ </a:t>
          </a:r>
          <a:endParaRPr lang="en-US" b="1" i="1" dirty="0">
            <a:solidFill>
              <a:srgbClr val="FFFF00"/>
            </a:solidFill>
            <a:latin typeface="NikoshBAN" pitchFamily="2" charset="0"/>
            <a:cs typeface="NikoshBAN" pitchFamily="2" charset="0"/>
          </a:endParaRPr>
        </a:p>
      </dgm:t>
    </dgm:pt>
    <dgm:pt modelId="{2FBC0A05-9BCA-4787-8CE1-31BCEDC026B1}" type="parTrans" cxnId="{7E252A20-A8CE-4D64-B136-87F9DD0A2D5E}">
      <dgm:prSet/>
      <dgm:spPr/>
      <dgm:t>
        <a:bodyPr/>
        <a:lstStyle/>
        <a:p>
          <a:endParaRPr lang="en-US">
            <a:solidFill>
              <a:srgbClr val="FFFF00"/>
            </a:solidFill>
          </a:endParaRPr>
        </a:p>
      </dgm:t>
    </dgm:pt>
    <dgm:pt modelId="{E0B29887-9053-47DC-9F49-5ACE43EB2C14}" type="sibTrans" cxnId="{7E252A20-A8CE-4D64-B136-87F9DD0A2D5E}">
      <dgm:prSet/>
      <dgm:spPr/>
      <dgm:t>
        <a:bodyPr/>
        <a:lstStyle/>
        <a:p>
          <a:endParaRPr lang="en-US">
            <a:solidFill>
              <a:srgbClr val="FFFF00"/>
            </a:solidFill>
          </a:endParaRPr>
        </a:p>
      </dgm:t>
    </dgm:pt>
    <dgm:pt modelId="{D455CC50-3D90-4A97-9B21-E235F46911EE}" type="pres">
      <dgm:prSet presAssocID="{968205C7-D9BE-461B-A409-20000BFC03DE}" presName="linearFlow" presStyleCnt="0">
        <dgm:presLayoutVars>
          <dgm:dir/>
          <dgm:resizeHandles val="exact"/>
        </dgm:presLayoutVars>
      </dgm:prSet>
      <dgm:spPr/>
      <dgm:t>
        <a:bodyPr/>
        <a:lstStyle/>
        <a:p>
          <a:endParaRPr lang="en-US"/>
        </a:p>
      </dgm:t>
    </dgm:pt>
    <dgm:pt modelId="{3385E486-AEE9-4983-8FD5-169EA99B176F}" type="pres">
      <dgm:prSet presAssocID="{029AF159-FEDB-48FF-AB13-4883713EC796}" presName="node" presStyleLbl="node1" presStyleIdx="0" presStyleCnt="1" custScaleX="509247" custLinFactNeighborX="-68817" custLinFactNeighborY="61903">
        <dgm:presLayoutVars>
          <dgm:bulletEnabled val="1"/>
        </dgm:presLayoutVars>
      </dgm:prSet>
      <dgm:spPr/>
      <dgm:t>
        <a:bodyPr/>
        <a:lstStyle/>
        <a:p>
          <a:endParaRPr lang="en-US"/>
        </a:p>
      </dgm:t>
    </dgm:pt>
  </dgm:ptLst>
  <dgm:cxnLst>
    <dgm:cxn modelId="{7E252A20-A8CE-4D64-B136-87F9DD0A2D5E}" srcId="{968205C7-D9BE-461B-A409-20000BFC03DE}" destId="{029AF159-FEDB-48FF-AB13-4883713EC796}" srcOrd="0" destOrd="0" parTransId="{2FBC0A05-9BCA-4787-8CE1-31BCEDC026B1}" sibTransId="{E0B29887-9053-47DC-9F49-5ACE43EB2C14}"/>
    <dgm:cxn modelId="{17951296-0489-48D8-9E34-F4D04D478709}" type="presOf" srcId="{968205C7-D9BE-461B-A409-20000BFC03DE}" destId="{D455CC50-3D90-4A97-9B21-E235F46911EE}" srcOrd="0" destOrd="0" presId="urn:microsoft.com/office/officeart/2005/8/layout/equation1"/>
    <dgm:cxn modelId="{2CCAF9FE-E2D2-4F44-AA0D-5C6636A49C87}" type="presOf" srcId="{029AF159-FEDB-48FF-AB13-4883713EC796}" destId="{3385E486-AEE9-4983-8FD5-169EA99B176F}" srcOrd="0" destOrd="0" presId="urn:microsoft.com/office/officeart/2005/8/layout/equation1"/>
    <dgm:cxn modelId="{56AC434C-4589-4BEF-B1D4-E742EE8A8390}" type="presParOf" srcId="{D455CC50-3D90-4A97-9B21-E235F46911EE}" destId="{3385E486-AEE9-4983-8FD5-169EA99B176F}" srcOrd="0" destOrd="0" presId="urn:microsoft.com/office/officeart/2005/8/layout/equation1"/>
  </dgm:cxnLst>
  <dgm:bg/>
  <dgm:whole/>
</dgm:dataModel>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A22D56-7AF2-4018-AD86-7E0989FF08E9}" type="datetimeFigureOut">
              <a:rPr lang="en-US" smtClean="0"/>
              <a:pPr/>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A22D56-7AF2-4018-AD86-7E0989FF08E9}" type="datetimeFigureOut">
              <a:rPr lang="en-US" smtClean="0"/>
              <a:pPr/>
              <a:t>10/1/2017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A22D56-7AF2-4018-AD86-7E0989FF08E9}" type="datetimeFigureOut">
              <a:rPr lang="en-US" smtClean="0"/>
              <a:pPr/>
              <a:t>10/1/2017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A22D56-7AF2-4018-AD86-7E0989FF08E9}" type="datetimeFigureOut">
              <a:rPr lang="en-US" smtClean="0"/>
              <a:pPr/>
              <a:t>10/1/2017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A22D56-7AF2-4018-AD86-7E0989FF08E9}" type="datetimeFigureOut">
              <a:rPr lang="en-US" smtClean="0"/>
              <a:pPr/>
              <a:t>10/1/2017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A22D56-7AF2-4018-AD86-7E0989FF08E9}" type="datetimeFigureOut">
              <a:rPr lang="en-US" smtClean="0"/>
              <a:pPr/>
              <a:t>10/1/2017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A22D56-7AF2-4018-AD86-7E0989FF08E9}" type="datetimeFigureOut">
              <a:rPr lang="en-US" smtClean="0"/>
              <a:pPr/>
              <a:t>10/1/2017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A22D56-7AF2-4018-AD86-7E0989FF08E9}" type="datetimeFigureOut">
              <a:rPr lang="en-US" smtClean="0"/>
              <a:pPr/>
              <a:t>10/1/2017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E0A874-569E-424B-8688-11A5E1C164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A22D56-7AF2-4018-AD86-7E0989FF08E9}" type="datetimeFigureOut">
              <a:rPr lang="en-US" smtClean="0"/>
              <a:pPr/>
              <a:t>10/1/2017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0A874-569E-424B-8688-11A5E1C1645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bn.wikipedia.org/wiki/%E0%A6%95%E0%A6%AC%E0%A7%81%E0%A6%A4%E0%A6%B0" TargetMode="External"/><Relationship Id="rId2" Type="http://schemas.openxmlformats.org/officeDocument/2006/relationships/hyperlink" Target="https://bn.wikipedia.org/wiki/%E0%A6%86%E0%A6%AC%E0%A6%BE%E0%A6%AC%E0%A6%BF%E0%A6%B2"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bn.wikipedia.org/wiki/%E0%A6%A8%E0%A7%80%E0%A6%B2%E0%A6%A1%E0%A6%BE%E0%A6%A8%E0%A6%BE_%E0%A6%AA%E0%A6%BE%E0%A6%A4%E0%A6%BE_%E0%A6%AC%E0%A7%81%E0%A6%B2%E0%A6%AC%E0%A7%81%E0%A6%B2%E0%A6%BF"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bn.wikipedia.org/wiki/%E0%A6%AA%E0%A6%BE%E0%A6%A4%E0%A6%BE_%E0%A6%AC%E0%A7%81%E0%A6%B2%E0%A6%AC%E0%A7%81%E0%A6%B2%E0%A6%BF" TargetMode="External"/><Relationship Id="rId2" Type="http://schemas.openxmlformats.org/officeDocument/2006/relationships/hyperlink" Target="https://bn.wikipedia.org/w/index.php?title=%E0%A6%AA%E0%A7%8D%E0%A6%B0%E0%A6%9C%E0%A6%A8%E0%A6%A8_%E0%A6%8B%E0%A6%A4%E0%A7%81&amp;action=edit&amp;redlink=1" TargetMode="External"/><Relationship Id="rId1" Type="http://schemas.openxmlformats.org/officeDocument/2006/relationships/slideLayout" Target="../slideLayouts/slideLayout7.xml"/><Relationship Id="rId5" Type="http://schemas.openxmlformats.org/officeDocument/2006/relationships/hyperlink" Target="https://bn.wikipedia.org/wiki/%E0%A6%B9%E0%A6%B0%E0%A6%AC%E0%A7%8B%E0%A6%B2%E0%A6%BE" TargetMode="External"/><Relationship Id="rId4" Type="http://schemas.openxmlformats.org/officeDocument/2006/relationships/hyperlink" Target="https://bn.wikipedia.org/wiki/%E0%A6%95%E0%A6%BE%E0%A6%A0%E0%A6%AC%E0%A6%BF%E0%A6%A1%E0%A6%BC%E0%A6%BE%E0%A6%B2%E0%A7%80"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bn.wikipedia.org/wiki/%E0%A6%9A%E0%A6%A1%E0%A6%BC%E0%A6%BE%E0%A6%87" TargetMode="Externa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hyperlink" Target="https://bn.wikipedia.org/wiki/%E0%A6%AD%E0%A6%BE%E0%A6%B0%E0%A6%A4" TargetMode="External"/><Relationship Id="rId5" Type="http://schemas.openxmlformats.org/officeDocument/2006/relationships/hyperlink" Target="https://bn.wikipedia.org/wiki/%E0%A6%AC%E0%A6%BE%E0%A6%82%E0%A6%B2%E0%A6%BE%E0%A6%A6%E0%A7%87%E0%A6%B6" TargetMode="External"/><Relationship Id="rId4" Type="http://schemas.openxmlformats.org/officeDocument/2006/relationships/hyperlink" Target="https://en.wikipedia.org/wiki/Oriental_magpie-robin"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bn.wikipedia.org/wiki/%E0%A6%9A%E0%A6%A1%E0%A6%BC%E0%A7%81%E0%A6%87" TargetMode="External"/><Relationship Id="rId2" Type="http://schemas.openxmlformats.org/officeDocument/2006/relationships/hyperlink" Target="https://bn.wikipedia.org/wiki/%E0%A6%87%E0%A6%82%E0%A6%B0%E0%A7%87%E0%A6%9C%E0%A6%BF_%E0%A6%AD%E0%A6%BE%E0%A6%B7%E0%A6%BE" TargetMode="Externa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hyperlink" Target="https://bn.wikipedia.org/wiki/%E0%A6%98%E0%A6%BE%E0%A6%B8"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bn.wikipedia.org/wiki/%E0%A6%AA%E0%A6%B0%E0%A6%BF%E0%A6%AC%E0%A6%BE%E0%A6%B0" TargetMode="External"/><Relationship Id="rId3" Type="http://schemas.openxmlformats.org/officeDocument/2006/relationships/hyperlink" Target="https://bn.wikipedia.org/wiki/%E0%A6%AA%E0%A6%BE%E0%A6%96%E0%A6%BF" TargetMode="External"/><Relationship Id="rId7" Type="http://schemas.openxmlformats.org/officeDocument/2006/relationships/image" Target="../media/image5.jpeg"/><Relationship Id="rId2" Type="http://schemas.openxmlformats.org/officeDocument/2006/relationships/hyperlink" Target="https://bn.wikipedia.org/wiki/%E0%A6%AA%E0%A6%BE%E0%A6%96%E0%A6%BF%E0%A6%B0_%E0%A6%89%E0%A6%A1%E0%A7%8D%E0%A6%A1%E0%A6%AF%E0%A6%BC%E0%A6%A8" TargetMode="External"/><Relationship Id="rId1" Type="http://schemas.openxmlformats.org/officeDocument/2006/relationships/slideLayout" Target="../slideLayouts/slideLayout7.xml"/><Relationship Id="rId6" Type="http://schemas.openxmlformats.org/officeDocument/2006/relationships/hyperlink" Target="https://bn.wikipedia.org/wiki/%E0%A6%86%E0%A6%AC%E0%A6%BE%E0%A6%AC%E0%A6%BF%E0%A6%B2" TargetMode="External"/><Relationship Id="rId5" Type="http://schemas.openxmlformats.org/officeDocument/2006/relationships/hyperlink" Target="https://bn.wikipedia.org/wiki/%E0%A6%87%E0%A6%82%E0%A6%B0%E0%A7%87%E0%A6%9C%E0%A6%BF_%E0%A6%AD%E0%A6%BE%E0%A6%B7%E0%A6%BE" TargetMode="External"/><Relationship Id="rId4" Type="http://schemas.openxmlformats.org/officeDocument/2006/relationships/hyperlink" Target="https://bn.wikipedia.org/wiki/%E0%A6%B6%E0%A6%95%E0%A7%8D%E0%A6%A4%E0%A6%B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Suchitra Chakma\Desktop\SHARP Studio\M.jpg"/>
          <p:cNvPicPr>
            <a:picLocks noChangeAspect="1" noChangeArrowheads="1"/>
          </p:cNvPicPr>
          <p:nvPr/>
        </p:nvPicPr>
        <p:blipFill>
          <a:blip r:embed="rId2"/>
          <a:srcRect/>
          <a:stretch>
            <a:fillRect/>
          </a:stretch>
        </p:blipFill>
        <p:spPr bwMode="auto">
          <a:xfrm>
            <a:off x="406400" y="304800"/>
            <a:ext cx="8331200" cy="6248400"/>
          </a:xfrm>
          <a:prstGeom prst="rect">
            <a:avLst/>
          </a:prstGeom>
          <a:noFill/>
          <a:ln>
            <a:solidFill>
              <a:schemeClr val="tx1"/>
            </a:solidFill>
          </a:ln>
        </p:spPr>
      </p:pic>
      <p:sp>
        <p:nvSpPr>
          <p:cNvPr id="4" name="TextBox 3"/>
          <p:cNvSpPr txBox="1"/>
          <p:nvPr/>
        </p:nvSpPr>
        <p:spPr>
          <a:xfrm>
            <a:off x="1143000" y="1447800"/>
            <a:ext cx="5638800" cy="4038600"/>
          </a:xfrm>
          <a:prstGeom prst="rect">
            <a:avLst/>
          </a:prstGeom>
          <a:noFill/>
          <a:ln>
            <a:noFill/>
          </a:ln>
        </p:spPr>
        <p:txBody>
          <a:bodyPr wrap="square" rtlCol="0">
            <a:prstTxWarp prst="textTriangleInverted">
              <a:avLst/>
            </a:prstTxWarp>
            <a:spAutoFit/>
          </a:bodyPr>
          <a:lstStyle/>
          <a:p>
            <a:r>
              <a:rPr lang="bn-BD" sz="16600" dirty="0" smtClean="0">
                <a:ln>
                  <a:solidFill>
                    <a:sysClr val="windowText" lastClr="000000"/>
                  </a:solidFill>
                </a:ln>
                <a:solidFill>
                  <a:srgbClr val="FFFF00"/>
                </a:solidFill>
                <a:latin typeface="NikoshBAN" pitchFamily="2" charset="0"/>
                <a:cs typeface="NikoshBAN" pitchFamily="2" charset="0"/>
              </a:rPr>
              <a:t>শুভেচ্ছা</a:t>
            </a:r>
            <a:endParaRPr lang="en-US" sz="16600" dirty="0">
              <a:ln>
                <a:solidFill>
                  <a:sysClr val="windowText" lastClr="000000"/>
                </a:solidFill>
              </a:ln>
              <a:solidFill>
                <a:srgbClr val="FFFF00"/>
              </a:solidFill>
              <a:latin typeface="NikoshBAN" pitchFamily="2" charset="0"/>
              <a:cs typeface="NikoshBAN" pitchFamily="2" charset="0"/>
            </a:endParaRPr>
          </a:p>
        </p:txBody>
      </p:sp>
    </p:spTree>
  </p:cSld>
  <p:clrMapOvr>
    <a:masterClrMapping/>
  </p:clrMapOvr>
  <p:transition spd="med">
    <p:zoom dir="in"/>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763000" cy="6740307"/>
          </a:xfrm>
          <a:prstGeom prst="rect">
            <a:avLst/>
          </a:prstGeom>
        </p:spPr>
        <p:txBody>
          <a:bodyPr wrap="square">
            <a:spAutoFit/>
          </a:bodyPr>
          <a:lstStyle/>
          <a:p>
            <a:pPr algn="just"/>
            <a:r>
              <a:rPr lang="bn-BD" sz="2400" b="1" dirty="0" smtClean="0"/>
              <a:t>মানুষ ও আবাবিল</a:t>
            </a:r>
          </a:p>
          <a:p>
            <a:pPr algn="just"/>
            <a:r>
              <a:rPr lang="bn-BD" sz="2400" dirty="0" smtClean="0"/>
              <a:t>আবাবিল বিষয়ক বেশ কিছু রূপকথা চালু আছে বিভিন্ন সমাজে। পাখিটিকে কাজেও ব্যবহার করেছেন অনেকে। আবাবিলকে ঘোড়দৌড়ের রেফারি করতে দেখা গেছে এমনটি লিখেছেন প্রাচীন রোমের ঐতিহাসিক প্লেইনি দ্য এল্ডার।</a:t>
            </a:r>
            <a:r>
              <a:rPr lang="bn-BD" sz="2400" baseline="30000" dirty="0" smtClean="0">
                <a:hlinkClick r:id="rId2"/>
              </a:rPr>
              <a:t>[৬]</a:t>
            </a:r>
            <a:r>
              <a:rPr lang="bn-BD" sz="2400" dirty="0" smtClean="0"/>
              <a:t> জিন ডেসবাউভ্রি নামক একজন জীববিজ্ঞানী আবাবিলকে বার্তাবাহক পাখি হিসেবে শিক্ষা প্রদানের চেষ্টা করেন এবং সফল হন। তিনি </a:t>
            </a:r>
            <a:r>
              <a:rPr lang="bn-BD" sz="2400" dirty="0" smtClean="0">
                <a:hlinkClick r:id="rId3" tooltip="কবুতর"/>
              </a:rPr>
              <a:t>কবুতরের</a:t>
            </a:r>
            <a:r>
              <a:rPr lang="bn-BD" sz="2400" dirty="0" smtClean="0"/>
              <a:t> বিকল্প হিসেবে আবাবিলকে ব্যবহারের সম্ভাবনা জাগিয়ে তোলেন।</a:t>
            </a:r>
            <a:r>
              <a:rPr lang="bn-BD" sz="2400" baseline="30000" dirty="0" smtClean="0">
                <a:hlinkClick r:id="rId2"/>
              </a:rPr>
              <a:t>[৬][৭]</a:t>
            </a:r>
            <a:r>
              <a:rPr lang="bn-BD" sz="2400" dirty="0" smtClean="0"/>
              <a:t> উড়োজাহাজ নির্মানকালে আবাবিল অনেক দেশে মডেল হিসেবে ব্যবহৃত হয়। দ্বিতীয় বিশ্বযুদ্ধে দুটি যুদ্ধবিমানের নামও আবাবিলের নামে হয়।</a:t>
            </a:r>
          </a:p>
          <a:p>
            <a:pPr algn="just"/>
            <a:r>
              <a:rPr lang="bn-BD" sz="2400" dirty="0" smtClean="0"/>
              <a:t>সমুদ্রের নাবিকদের কাছে আবাবিল একটি ভালো চিহ্ন অনেককাল ধরে। আবাবিল দেখা মানে তাদের কাছে তীরের সন্ধান পাওয়া।</a:t>
            </a:r>
            <a:r>
              <a:rPr lang="bn-BD" sz="2400" baseline="30000" dirty="0" smtClean="0">
                <a:hlinkClick r:id="rId2"/>
              </a:rPr>
              <a:t>[৮]</a:t>
            </a:r>
            <a:r>
              <a:rPr lang="bn-BD" sz="2400" dirty="0" smtClean="0"/>
              <a:t> মুসলমানদের কাছে আবাবিল পবিত্র পাখি। সাধারণত তারা আবাবিল মারে না। কেননা বর্ণিত আছে যে, আব্রাহা ইবনে আল সাবাহ পবিত্র ক্বাবা শরীফ ধ্বংসের জন্য মক্কার দিকে ধাবিত হয়। এই আক্রমণ বানচাল করতে "বিশাল এক আবাবিলের দল ছোট ছোট পাথর বহন করে সমুদ্র থেকে উড়ে আসে এবং আব্রাহার লোকদের মাথার উপর নিক্ষেপ করে। আঘাত পাওয়া প্রত্যেক ব্যক্তির মৃত্যু হয়।</a:t>
            </a:r>
            <a:endParaRPr lang="bn-BD" sz="2400" dirty="0"/>
          </a:p>
        </p:txBody>
      </p:sp>
    </p:spTree>
  </p:cSld>
  <p:clrMapOvr>
    <a:masterClrMapping/>
  </p:clrMapOvr>
  <p:transition spd="med">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বুলবুলি"/>
          <p:cNvPicPr>
            <a:picLocks noChangeAspect="1" noChangeArrowheads="1"/>
          </p:cNvPicPr>
          <p:nvPr/>
        </p:nvPicPr>
        <p:blipFill>
          <a:blip r:embed="rId2"/>
          <a:srcRect/>
          <a:stretch>
            <a:fillRect/>
          </a:stretch>
        </p:blipFill>
        <p:spPr bwMode="auto">
          <a:xfrm>
            <a:off x="381000" y="381000"/>
            <a:ext cx="4876800" cy="3028951"/>
          </a:xfrm>
          <a:prstGeom prst="rect">
            <a:avLst/>
          </a:prstGeom>
          <a:noFill/>
          <a:ln>
            <a:solidFill>
              <a:schemeClr val="tx1"/>
            </a:solidFill>
          </a:ln>
        </p:spPr>
      </p:pic>
      <p:sp>
        <p:nvSpPr>
          <p:cNvPr id="3" name="Rectangle 2"/>
          <p:cNvSpPr/>
          <p:nvPr/>
        </p:nvSpPr>
        <p:spPr>
          <a:xfrm>
            <a:off x="381000" y="3581400"/>
            <a:ext cx="8229600" cy="2862322"/>
          </a:xfrm>
          <a:prstGeom prst="rect">
            <a:avLst/>
          </a:prstGeom>
        </p:spPr>
        <p:txBody>
          <a:bodyPr wrap="square">
            <a:spAutoFit/>
          </a:bodyPr>
          <a:lstStyle/>
          <a:p>
            <a:pPr algn="just"/>
            <a:r>
              <a:rPr lang="bn-BD" dirty="0" smtClean="0"/>
              <a:t>নীলডানা পাতা বুলবুলি পাতার মত সবুজ রঙের ও নীলচে ডানার ছোট বৃক্ষচারী পাখি। এর দৈর্ঘ্য কমবেশি ১৮ সেন্টিমিটার, ডানা ৮.৪ সেন্টিমিটার, ঠোঁট ২.১ সেন্টিমিটার, পা ১.৮ সেন্টিমিটার ও লেজ ৬.৫ সেন্টিমিটার।</a:t>
            </a:r>
            <a:r>
              <a:rPr lang="bn-BD" baseline="30000" dirty="0" smtClean="0">
                <a:hlinkClick r:id="rId3"/>
              </a:rPr>
              <a:t>[১]</a:t>
            </a:r>
            <a:r>
              <a:rPr lang="bn-BD" dirty="0" smtClean="0"/>
              <a:t> প্রাপ্তবয়স্ক পাখির পিঠ ও দেহতল কচি পাতার মত সবুজ। পুরুষ ও স্ত্রী পাখির চেহারা ভিন্ন। পুরুষ পাখির মুখ ও থুতনি কালো। মুখের চারিদিক ও গলা হলদে রঙের। মাথার চাঁদি ও ঘাড়ের পেছন দিক হলদে-সবুজ। কাঁধ, ডানার প্রান্ত-পালক ও লেজের পালকের পাশ অনুজ্বল নীল। স্ত্রী পাখির থুতনি ও গলা নীলচে-সবুজ। কাঁধ, ডানার প্রান্ত-পালক ও লেজের পালকের পাশ পুরুষ পাখির মত অনুজ্বল নীল। পুরুষ ও স্ত্রী পাখি উভয়ের চোখ বাদামি। পা ও পায়ের পাতা স্লেট ধূসর। অপ্রাপ্তবয়স্ক পাখির চেহারা স্ত্রী পাখির মত। কেবল কপাল, মাথার চাঁদি ও ঘাড়ের পেছনের অংশ সবুজ।</a:t>
            </a:r>
            <a:endParaRPr lang="en-US" dirty="0"/>
          </a:p>
        </p:txBody>
      </p:sp>
      <p:sp>
        <p:nvSpPr>
          <p:cNvPr id="5" name="TextBox 4"/>
          <p:cNvSpPr txBox="1"/>
          <p:nvPr/>
        </p:nvSpPr>
        <p:spPr>
          <a:xfrm>
            <a:off x="5638800" y="1371600"/>
            <a:ext cx="2209800" cy="584775"/>
          </a:xfrm>
          <a:prstGeom prst="rect">
            <a:avLst/>
          </a:prstGeom>
          <a:noFill/>
        </p:spPr>
        <p:txBody>
          <a:bodyPr wrap="square" rtlCol="0">
            <a:spAutoFit/>
          </a:bodyPr>
          <a:lstStyle/>
          <a:p>
            <a:r>
              <a:rPr lang="en-US" sz="3200" b="1" dirty="0" err="1" smtClean="0"/>
              <a:t>বুলবুলি</a:t>
            </a:r>
            <a:endParaRPr lang="en-US" sz="3200" b="1"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4)">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76800" y="457200"/>
            <a:ext cx="3962400" cy="5201424"/>
          </a:xfrm>
          <a:prstGeom prst="rect">
            <a:avLst/>
          </a:prstGeom>
        </p:spPr>
        <p:txBody>
          <a:bodyPr wrap="square">
            <a:spAutoFit/>
          </a:bodyPr>
          <a:lstStyle/>
          <a:p>
            <a:r>
              <a:rPr lang="bn-BD" sz="3200" b="1" dirty="0" smtClean="0"/>
              <a:t>প্রজনন</a:t>
            </a:r>
          </a:p>
          <a:p>
            <a:r>
              <a:rPr lang="bn-BD" sz="2000" dirty="0" smtClean="0"/>
              <a:t>মে থেকে সেপ্টেম্বর নীলডানা পাতা বুলবুলির প্রধান </a:t>
            </a:r>
            <a:r>
              <a:rPr lang="bn-BD" sz="2000" dirty="0" smtClean="0">
                <a:hlinkClick r:id="rId2" tooltip="প্রজনন ঋতু (পাতার অস্তিত্ব নেই)"/>
              </a:rPr>
              <a:t>প্রজনন ঋতু</a:t>
            </a:r>
            <a:r>
              <a:rPr lang="bn-BD" sz="2000" dirty="0" smtClean="0"/>
              <a:t>। স্ত্রী ও পুরুষ দু'জনে মিলেই বাসা বানায়। গাছের সরু মূল, ঘাস ও আঁশের সঙ্গে মাকড়শার জাল জড়িয়ে বাসা সাজায়। সচরাচর ঘন বনে বাসা বাঁধে। বাসা প্রকৃতির সাথে এমনভাবে মিশে থাকে যে হঠাৎ শনাক্ত করা বেশ কষ্টকর। বাসা সাধারণত ভূমি থেকে ৬-১০ মিটার উঁচুতে হয়। বাসা বানানো হয়ে গেলে ২-৩ টি ডিম পাড়ে। ডিমের বর্ণ ফিকে পীত কিংবা পাটকিলে-সাদা। ডিমে বেগুনি বা লালচে-বাদামি দাগ থাকে। ডিমের মাপ ২.১ × ১.৫ সেন্টিমিটার।</a:t>
            </a:r>
            <a:endParaRPr lang="bn-BD" sz="2000" dirty="0"/>
          </a:p>
        </p:txBody>
      </p:sp>
      <p:sp>
        <p:nvSpPr>
          <p:cNvPr id="3" name="Rectangle 2"/>
          <p:cNvSpPr/>
          <p:nvPr/>
        </p:nvSpPr>
        <p:spPr>
          <a:xfrm>
            <a:off x="228600" y="381000"/>
            <a:ext cx="4038600" cy="5570756"/>
          </a:xfrm>
          <a:prstGeom prst="rect">
            <a:avLst/>
          </a:prstGeom>
        </p:spPr>
        <p:txBody>
          <a:bodyPr wrap="square">
            <a:spAutoFit/>
          </a:bodyPr>
          <a:lstStyle/>
          <a:p>
            <a:pPr algn="just"/>
            <a:r>
              <a:rPr lang="bn-BD" sz="3200" b="1" dirty="0" smtClean="0"/>
              <a:t>খাদ্য</a:t>
            </a:r>
          </a:p>
          <a:p>
            <a:pPr algn="just"/>
            <a:r>
              <a:rPr lang="bn-BD" sz="2000" dirty="0" smtClean="0"/>
              <a:t>নীলডানা পাতা বুলবুলি চিরসবুজ বন, পত্রপতনশীল বৃক্ষের অরণ্য ও বড় বাগানে বিচরণ করে। সচরাচর একা, জোড়ায় বা পারিবারিক দলে থাকে। প্রধানত ফুলগাছে খাদ্যের সন্ধানে ঘুরে বেড়ায়। ফুলের মধু, ফল, শুঁয়োপোকা, পিঁপড়া ও পরাগায়নে সহায়তা করে এমন পোকা-মাকড় এদের প্রধান খাদ্য। প্রায়ই প্রতিযোগী পাখিকে নিজের এলাকা থেকে এরা তাড়িয়ে দেয়। বিভিন্ন ধরণের তীব্র শব্দ ও শিস দিয়ে ডাকতে পারে। অন্যসব </a:t>
            </a:r>
            <a:r>
              <a:rPr lang="bn-BD" sz="2000" dirty="0" smtClean="0">
                <a:hlinkClick r:id="rId3" tooltip="পাতা বুলবুলি"/>
              </a:rPr>
              <a:t>পাতা বুলবুলির</a:t>
            </a:r>
            <a:r>
              <a:rPr lang="bn-BD" sz="2000" dirty="0" smtClean="0"/>
              <a:t> মত এরাও বনের পাখি ও </a:t>
            </a:r>
            <a:r>
              <a:rPr lang="bn-BD" sz="2000" dirty="0" smtClean="0">
                <a:hlinkClick r:id="rId4" tooltip="কাঠবিড়ালী"/>
              </a:rPr>
              <a:t>কাঠবিড়ালীর</a:t>
            </a:r>
            <a:r>
              <a:rPr lang="bn-BD" sz="2000" dirty="0" smtClean="0"/>
              <a:t> ডাক অবিকল অনুকরণ করতে পারে। সে কারণে এদের আরেক নাম </a:t>
            </a:r>
            <a:r>
              <a:rPr lang="bn-BD" sz="2000" dirty="0" smtClean="0">
                <a:hlinkClick r:id="rId5" tooltip="হরবোলা"/>
              </a:rPr>
              <a:t>হরবোলা</a:t>
            </a:r>
            <a:r>
              <a:rPr lang="bn-BD" sz="2000" dirty="0" smtClean="0"/>
              <a:t>।</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trips(downLeft)">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762000" y="4038600"/>
            <a:ext cx="2286000" cy="20574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latin typeface="NikoshBAN" pitchFamily="2" charset="0"/>
                <a:cs typeface="NikoshBAN" pitchFamily="2" charset="0"/>
              </a:rPr>
              <a:t>দোয়েল</a:t>
            </a:r>
            <a:endParaRPr lang="en-US" sz="4400" dirty="0">
              <a:latin typeface="NikoshBAN" pitchFamily="2" charset="0"/>
              <a:cs typeface="NikoshBAN" pitchFamily="2" charset="0"/>
            </a:endParaRPr>
          </a:p>
        </p:txBody>
      </p:sp>
      <p:sp>
        <p:nvSpPr>
          <p:cNvPr id="3" name="Oval 2"/>
          <p:cNvSpPr/>
          <p:nvPr/>
        </p:nvSpPr>
        <p:spPr>
          <a:xfrm>
            <a:off x="6248400" y="4419600"/>
            <a:ext cx="2362200" cy="19812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dirty="0" smtClean="0">
                <a:latin typeface="NikoshBAN" pitchFamily="2" charset="0"/>
                <a:cs typeface="NikoshBAN" pitchFamily="2" charset="0"/>
              </a:rPr>
              <a:t>বুলবুলি</a:t>
            </a:r>
            <a:endParaRPr lang="en-US" sz="4000" dirty="0">
              <a:latin typeface="NikoshBAN" pitchFamily="2" charset="0"/>
              <a:cs typeface="NikoshBAN" pitchFamily="2" charset="0"/>
            </a:endParaRPr>
          </a:p>
        </p:txBody>
      </p:sp>
      <p:sp>
        <p:nvSpPr>
          <p:cNvPr id="4" name="Oval 3"/>
          <p:cNvSpPr/>
          <p:nvPr/>
        </p:nvSpPr>
        <p:spPr>
          <a:xfrm>
            <a:off x="762000" y="762000"/>
            <a:ext cx="2133600" cy="19812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400" dirty="0" smtClean="0">
                <a:latin typeface="NikoshBAN" pitchFamily="2" charset="0"/>
                <a:cs typeface="NikoshBAN" pitchFamily="2" charset="0"/>
              </a:rPr>
              <a:t>চড়ুই</a:t>
            </a:r>
            <a:endParaRPr lang="en-US" sz="4400" dirty="0">
              <a:latin typeface="NikoshBAN" pitchFamily="2" charset="0"/>
              <a:cs typeface="NikoshBAN" pitchFamily="2" charset="0"/>
            </a:endParaRPr>
          </a:p>
        </p:txBody>
      </p:sp>
      <p:sp>
        <p:nvSpPr>
          <p:cNvPr id="6" name="Oval 5"/>
          <p:cNvSpPr/>
          <p:nvPr/>
        </p:nvSpPr>
        <p:spPr>
          <a:xfrm>
            <a:off x="6324600" y="685800"/>
            <a:ext cx="2209800" cy="2133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3200" dirty="0" smtClean="0"/>
              <a:t>আবাবিল</a:t>
            </a:r>
            <a:endParaRPr lang="en-US" sz="3200" dirty="0"/>
          </a:p>
        </p:txBody>
      </p:sp>
      <p:sp>
        <p:nvSpPr>
          <p:cNvPr id="7" name="Right Arrow 6"/>
          <p:cNvSpPr/>
          <p:nvPr/>
        </p:nvSpPr>
        <p:spPr>
          <a:xfrm rot="19645852">
            <a:off x="5270528" y="2416869"/>
            <a:ext cx="151971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232248">
            <a:off x="5250112" y="4074046"/>
            <a:ext cx="1629558"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2823175">
            <a:off x="2268561" y="2357730"/>
            <a:ext cx="1564383"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9097532">
            <a:off x="2759622" y="3818163"/>
            <a:ext cx="1169781"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3581400" y="2667000"/>
            <a:ext cx="1981200" cy="18288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bn-BD" sz="4000" b="1" dirty="0" smtClean="0">
                <a:solidFill>
                  <a:srgbClr val="FF0000"/>
                </a:solidFill>
                <a:latin typeface="NikoshBAN" pitchFamily="2" charset="0"/>
                <a:cs typeface="NikoshBAN" pitchFamily="2" charset="0"/>
              </a:rPr>
              <a:t>দলীয় কাজ</a:t>
            </a:r>
            <a:endParaRPr lang="en-US" sz="4000" b="1" dirty="0">
              <a:solidFill>
                <a:srgbClr val="FF0000"/>
              </a:solidFill>
              <a:latin typeface="NikoshBAN" pitchFamily="2" charset="0"/>
              <a:cs typeface="NikoshBAN" pitchFamily="2" charset="0"/>
            </a:endParaRPr>
          </a:p>
        </p:txBody>
      </p:sp>
    </p:spTree>
  </p:cSld>
  <p:clrMapOvr>
    <a:masterClrMapping/>
  </p:clrMapOvr>
  <p:transition spd="med">
    <p:wheel spokes="2"/>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Suchitra Chakma\Desktop\SHARP Studio\e.jpg"/>
          <p:cNvPicPr>
            <a:picLocks noChangeAspect="1" noChangeArrowheads="1"/>
          </p:cNvPicPr>
          <p:nvPr/>
        </p:nvPicPr>
        <p:blipFill>
          <a:blip r:embed="rId2"/>
          <a:srcRect/>
          <a:stretch>
            <a:fillRect/>
          </a:stretch>
        </p:blipFill>
        <p:spPr bwMode="auto">
          <a:xfrm>
            <a:off x="1447800" y="2667000"/>
            <a:ext cx="5181599" cy="3276600"/>
          </a:xfrm>
          <a:prstGeom prst="rect">
            <a:avLst/>
          </a:prstGeom>
          <a:noFill/>
        </p:spPr>
      </p:pic>
      <p:sp>
        <p:nvSpPr>
          <p:cNvPr id="4" name="TextBox 3"/>
          <p:cNvSpPr txBox="1"/>
          <p:nvPr/>
        </p:nvSpPr>
        <p:spPr>
          <a:xfrm>
            <a:off x="1905000" y="457200"/>
            <a:ext cx="5638800" cy="1905000"/>
          </a:xfrm>
          <a:prstGeom prst="rect">
            <a:avLst/>
          </a:prstGeom>
          <a:noFill/>
        </p:spPr>
        <p:txBody>
          <a:bodyPr wrap="square" rtlCol="0">
            <a:prstTxWarp prst="textCanDown">
              <a:avLst/>
            </a:prstTxWarp>
            <a:spAutoFit/>
          </a:bodyPr>
          <a:lstStyle/>
          <a:p>
            <a:r>
              <a:rPr lang="bn-BD" dirty="0" smtClean="0">
                <a:effectLst>
                  <a:glow rad="101600">
                    <a:schemeClr val="accent5">
                      <a:satMod val="175000"/>
                      <a:alpha val="40000"/>
                    </a:schemeClr>
                  </a:glow>
                </a:effectLst>
              </a:rPr>
              <a:t>ধন্যবাদ</a:t>
            </a:r>
            <a:endParaRPr lang="en-US" dirty="0">
              <a:effectLst>
                <a:glow rad="101600">
                  <a:schemeClr val="accent5">
                    <a:satMod val="175000"/>
                    <a:alpha val="40000"/>
                  </a:schemeClr>
                </a:glow>
              </a:effectLst>
            </a:endParaRPr>
          </a:p>
        </p:txBody>
      </p:sp>
    </p:spTree>
  </p:cSld>
  <p:clrMapOvr>
    <a:masterClrMapping/>
  </p:clrMapOvr>
  <p:transition spd="med">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10557" y="1438115"/>
            <a:ext cx="1874787" cy="3981770"/>
            <a:chOff x="2" y="0"/>
            <a:chExt cx="1874787" cy="3981770"/>
          </a:xfrm>
        </p:grpSpPr>
        <p:sp>
          <p:nvSpPr>
            <p:cNvPr id="12" name="Flowchart: Manual Operation 11"/>
            <p:cNvSpPr/>
            <p:nvPr/>
          </p:nvSpPr>
          <p:spPr>
            <a:xfrm rot="16200000">
              <a:off x="-1053489"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Flowchart: Manual Operation 4"/>
            <p:cNvSpPr/>
            <p:nvPr/>
          </p:nvSpPr>
          <p:spPr>
            <a:xfrm rot="21600000">
              <a:off x="2"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3200" tIns="0" rIns="203200" bIns="0" numCol="1" spcCol="1270" anchor="ctr" anchorCtr="0">
              <a:noAutofit/>
            </a:bodyPr>
            <a:lstStyle/>
            <a:p>
              <a:pPr lvl="0" algn="ctr" defTabSz="1422400" rtl="0">
                <a:lnSpc>
                  <a:spcPct val="90000"/>
                </a:lnSpc>
                <a:spcBef>
                  <a:spcPct val="0"/>
                </a:spcBef>
                <a:spcAft>
                  <a:spcPct val="35000"/>
                </a:spcAft>
              </a:pPr>
              <a:r>
                <a:rPr lang="en-US" sz="3200" b="1" i="1" kern="1200" dirty="0" err="1" smtClean="0">
                  <a:solidFill>
                    <a:srgbClr val="C00000"/>
                  </a:solidFill>
                  <a:latin typeface="NikoshBAN" pitchFamily="2" charset="0"/>
                  <a:cs typeface="NikoshBAN" pitchFamily="2" charset="0"/>
                </a:rPr>
                <a:t>সুচিত্রা</a:t>
              </a:r>
              <a:r>
                <a:rPr lang="en-US" sz="3200" b="1" i="1" kern="1200" dirty="0" smtClean="0">
                  <a:solidFill>
                    <a:srgbClr val="C00000"/>
                  </a:solidFill>
                  <a:latin typeface="NikoshBAN" pitchFamily="2" charset="0"/>
                  <a:cs typeface="NikoshBAN" pitchFamily="2" charset="0"/>
                </a:rPr>
                <a:t>  </a:t>
              </a:r>
              <a:r>
                <a:rPr lang="en-US" sz="3200" b="1" i="1" kern="1200" dirty="0" err="1" smtClean="0">
                  <a:solidFill>
                    <a:srgbClr val="C00000"/>
                  </a:solidFill>
                  <a:latin typeface="NikoshBAN" pitchFamily="2" charset="0"/>
                  <a:cs typeface="NikoshBAN" pitchFamily="2" charset="0"/>
                </a:rPr>
                <a:t>চাকমা</a:t>
              </a:r>
              <a:endParaRPr lang="en-US" sz="3200" b="1" i="1" kern="1200" dirty="0">
                <a:solidFill>
                  <a:srgbClr val="C00000"/>
                </a:solidFill>
                <a:latin typeface="NikoshBAN" pitchFamily="2" charset="0"/>
                <a:cs typeface="NikoshBAN" pitchFamily="2" charset="0"/>
              </a:endParaRPr>
            </a:p>
          </p:txBody>
        </p:sp>
      </p:grpSp>
      <p:grpSp>
        <p:nvGrpSpPr>
          <p:cNvPr id="3" name="Group 2"/>
          <p:cNvGrpSpPr/>
          <p:nvPr/>
        </p:nvGrpSpPr>
        <p:grpSpPr>
          <a:xfrm>
            <a:off x="2627862" y="1438115"/>
            <a:ext cx="1874787" cy="3981770"/>
            <a:chOff x="2017307" y="0"/>
            <a:chExt cx="1874787" cy="3981770"/>
          </a:xfrm>
        </p:grpSpPr>
        <p:sp>
          <p:nvSpPr>
            <p:cNvPr id="10" name="Flowchart: Manual Operation 9"/>
            <p:cNvSpPr/>
            <p:nvPr/>
          </p:nvSpPr>
          <p:spPr>
            <a:xfrm rot="16200000">
              <a:off x="963816"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Flowchart: Manual Operation 6"/>
            <p:cNvSpPr/>
            <p:nvPr/>
          </p:nvSpPr>
          <p:spPr>
            <a:xfrm rot="21600000">
              <a:off x="2017307"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i="1" kern="1200" dirty="0" err="1" smtClean="0">
                  <a:solidFill>
                    <a:srgbClr val="C00000"/>
                  </a:solidFill>
                  <a:latin typeface="NikoshBAN" pitchFamily="2" charset="0"/>
                  <a:cs typeface="NikoshBAN" pitchFamily="2" charset="0"/>
                </a:rPr>
                <a:t>সহকারী</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শিক্ষক</a:t>
              </a:r>
              <a:endParaRPr lang="en-US" sz="2800" b="1" i="1" kern="1200" dirty="0">
                <a:solidFill>
                  <a:srgbClr val="C00000"/>
                </a:solidFill>
                <a:latin typeface="NikoshBAN" pitchFamily="2" charset="0"/>
                <a:cs typeface="NikoshBAN" pitchFamily="2" charset="0"/>
              </a:endParaRPr>
            </a:p>
          </p:txBody>
        </p:sp>
      </p:grpSp>
      <p:grpSp>
        <p:nvGrpSpPr>
          <p:cNvPr id="4" name="Group 3"/>
          <p:cNvGrpSpPr/>
          <p:nvPr/>
        </p:nvGrpSpPr>
        <p:grpSpPr>
          <a:xfrm>
            <a:off x="4643259" y="1438115"/>
            <a:ext cx="1874787" cy="3981770"/>
            <a:chOff x="4032704" y="0"/>
            <a:chExt cx="1874787" cy="3981770"/>
          </a:xfrm>
        </p:grpSpPr>
        <p:sp>
          <p:nvSpPr>
            <p:cNvPr id="8" name="Flowchart: Manual Operation 7"/>
            <p:cNvSpPr/>
            <p:nvPr/>
          </p:nvSpPr>
          <p:spPr>
            <a:xfrm rot="16200000">
              <a:off x="2979213"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9" name="Flowchart: Manual Operation 8"/>
            <p:cNvSpPr/>
            <p:nvPr/>
          </p:nvSpPr>
          <p:spPr>
            <a:xfrm rot="21600000">
              <a:off x="4032704"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i="1" kern="1200" dirty="0" err="1" smtClean="0">
                  <a:solidFill>
                    <a:srgbClr val="C00000"/>
                  </a:solidFill>
                  <a:latin typeface="NikoshBAN" pitchFamily="2" charset="0"/>
                  <a:cs typeface="NikoshBAN" pitchFamily="2" charset="0"/>
                </a:rPr>
                <a:t>তিনটিলা</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মডেল</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সরকারী</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প্রাথমিক</a:t>
              </a:r>
              <a:r>
                <a:rPr lang="en-US" sz="2800" b="1" i="1" kern="1200" dirty="0" smtClean="0">
                  <a:solidFill>
                    <a:srgbClr val="C00000"/>
                  </a:solidFill>
                  <a:latin typeface="NikoshBAN" pitchFamily="2" charset="0"/>
                  <a:cs typeface="NikoshBAN" pitchFamily="2" charset="0"/>
                </a:rPr>
                <a:t> </a:t>
              </a:r>
              <a:r>
                <a:rPr lang="en-US" sz="2800" b="1" i="1" kern="1200" dirty="0" err="1" smtClean="0">
                  <a:solidFill>
                    <a:srgbClr val="C00000"/>
                  </a:solidFill>
                  <a:latin typeface="NikoshBAN" pitchFamily="2" charset="0"/>
                  <a:cs typeface="NikoshBAN" pitchFamily="2" charset="0"/>
                </a:rPr>
                <a:t>বিদ্যালয়</a:t>
              </a:r>
              <a:endParaRPr lang="en-US" sz="2800" b="1" i="1" kern="1200" dirty="0">
                <a:solidFill>
                  <a:srgbClr val="C00000"/>
                </a:solidFill>
                <a:latin typeface="NikoshBAN" pitchFamily="2" charset="0"/>
                <a:cs typeface="NikoshBAN" pitchFamily="2" charset="0"/>
              </a:endParaRPr>
            </a:p>
          </p:txBody>
        </p:sp>
      </p:grpSp>
      <p:grpSp>
        <p:nvGrpSpPr>
          <p:cNvPr id="5" name="Group 4"/>
          <p:cNvGrpSpPr/>
          <p:nvPr/>
        </p:nvGrpSpPr>
        <p:grpSpPr>
          <a:xfrm>
            <a:off x="6658656" y="1438115"/>
            <a:ext cx="1874787" cy="3981770"/>
            <a:chOff x="6048101" y="0"/>
            <a:chExt cx="1874787" cy="3981770"/>
          </a:xfrm>
        </p:grpSpPr>
        <p:sp>
          <p:nvSpPr>
            <p:cNvPr id="6" name="Flowchart: Manual Operation 5"/>
            <p:cNvSpPr/>
            <p:nvPr/>
          </p:nvSpPr>
          <p:spPr>
            <a:xfrm rot="16200000">
              <a:off x="4994610" y="1053491"/>
              <a:ext cx="3981770" cy="1874787"/>
            </a:xfrm>
            <a:prstGeom prst="flowChartManualOperation">
              <a:avLst/>
            </a:prstGeom>
            <a:solidFill>
              <a:srgbClr val="00B050"/>
            </a:solidFill>
            <a:ln>
              <a:solidFill>
                <a:srgbClr val="00B0F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Flowchart: Manual Operation 10"/>
            <p:cNvSpPr/>
            <p:nvPr/>
          </p:nvSpPr>
          <p:spPr>
            <a:xfrm rot="21600000">
              <a:off x="6048101" y="796354"/>
              <a:ext cx="1874787" cy="238906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উপজেলাঃ</a:t>
              </a:r>
              <a:endParaRPr lang="en-US" sz="2800" b="1" kern="1200" dirty="0" smtClean="0">
                <a:solidFill>
                  <a:srgbClr val="C00000"/>
                </a:solidFill>
                <a:latin typeface="NikoshBAN" pitchFamily="2" charset="0"/>
                <a:cs typeface="NikoshBAN" pitchFamily="2" charset="0"/>
              </a:endParaRP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লংগদু</a:t>
              </a:r>
              <a:r>
                <a:rPr lang="en-US" sz="2800" b="1" kern="1200" dirty="0" smtClean="0">
                  <a:latin typeface="NikoshBAN" pitchFamily="2" charset="0"/>
                  <a:cs typeface="NikoshBAN" pitchFamily="2" charset="0"/>
                </a:rPr>
                <a:t> </a:t>
              </a: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জেলাঃ</a:t>
              </a:r>
              <a:endParaRPr lang="en-US" sz="2800" b="1" kern="1200" dirty="0" smtClean="0">
                <a:solidFill>
                  <a:srgbClr val="C00000"/>
                </a:solidFill>
                <a:latin typeface="NikoshBAN" pitchFamily="2" charset="0"/>
                <a:cs typeface="NikoshBAN" pitchFamily="2" charset="0"/>
              </a:endParaRPr>
            </a:p>
            <a:p>
              <a:pPr lvl="0" algn="ctr" defTabSz="1244600" rtl="0">
                <a:lnSpc>
                  <a:spcPct val="90000"/>
                </a:lnSpc>
                <a:spcBef>
                  <a:spcPct val="0"/>
                </a:spcBef>
                <a:spcAft>
                  <a:spcPct val="35000"/>
                </a:spcAft>
              </a:pPr>
              <a:r>
                <a:rPr lang="en-US" sz="2800" b="1" kern="1200" dirty="0" err="1" smtClean="0">
                  <a:solidFill>
                    <a:srgbClr val="C00000"/>
                  </a:solidFill>
                  <a:latin typeface="NikoshBAN" pitchFamily="2" charset="0"/>
                  <a:cs typeface="NikoshBAN" pitchFamily="2" charset="0"/>
                </a:rPr>
                <a:t>রাঙ্গামাটি</a:t>
              </a:r>
              <a:endParaRPr lang="en-US" sz="2800" b="1" kern="1200" dirty="0">
                <a:solidFill>
                  <a:srgbClr val="C00000"/>
                </a:solidFill>
                <a:latin typeface="NikoshBAN" pitchFamily="2" charset="0"/>
                <a:cs typeface="NikoshBAN" pitchFamily="2" charset="0"/>
              </a:endParaRPr>
            </a:p>
          </p:txBody>
        </p:sp>
      </p:grpSp>
      <p:sp>
        <p:nvSpPr>
          <p:cNvPr id="14" name="TextBox 13"/>
          <p:cNvSpPr txBox="1"/>
          <p:nvPr/>
        </p:nvSpPr>
        <p:spPr>
          <a:xfrm>
            <a:off x="1676400" y="381000"/>
            <a:ext cx="5257800" cy="1828800"/>
          </a:xfrm>
          <a:prstGeom prst="rect">
            <a:avLst/>
          </a:prstGeom>
          <a:noFill/>
        </p:spPr>
        <p:txBody>
          <a:bodyPr wrap="square" rtlCol="0">
            <a:prstTxWarp prst="textWave1">
              <a:avLst/>
            </a:prstTxWarp>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উপস্থাপনায়</a:t>
            </a:r>
            <a:endParaRPr lang="en-US" sz="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4"/>
                                        </p:tgtEl>
                                        <p:attrNameLst>
                                          <p:attrName>style.visibility</p:attrName>
                                        </p:attrNameLst>
                                      </p:cBhvr>
                                      <p:to>
                                        <p:strVal val="visible"/>
                                      </p:to>
                                    </p:set>
                                    <p:anim calcmode="lin" valueType="num">
                                      <p:cBhvr>
                                        <p:cTn id="7" dur="20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14"/>
                                        </p:tgtEl>
                                        <p:attrNameLst>
                                          <p:attrName>ppt_y</p:attrName>
                                        </p:attrNameLst>
                                      </p:cBhvr>
                                      <p:tavLst>
                                        <p:tav tm="0">
                                          <p:val>
                                            <p:strVal val="#ppt_y"/>
                                          </p:val>
                                        </p:tav>
                                        <p:tav tm="100000">
                                          <p:val>
                                            <p:strVal val="#ppt_y"/>
                                          </p:val>
                                        </p:tav>
                                      </p:tavLst>
                                    </p:anim>
                                    <p:anim calcmode="lin" valueType="num">
                                      <p:cBhvr>
                                        <p:cTn id="9" dur="20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6" fill="hold"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arn(inHorizontal)">
                                      <p:cBhvr>
                                        <p:cTn id="16" dur="500"/>
                                        <p:tgtEl>
                                          <p:spTgt spid="2"/>
                                        </p:tgtEl>
                                      </p:cBhvr>
                                    </p:animEffect>
                                  </p:childTnLst>
                                </p:cTn>
                              </p:par>
                              <p:par>
                                <p:cTn id="17" presetID="16" presetClass="entr" presetSubtype="26"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Horizontal)">
                                      <p:cBhvr>
                                        <p:cTn id="19" dur="500"/>
                                        <p:tgtEl>
                                          <p:spTgt spid="3"/>
                                        </p:tgtEl>
                                      </p:cBhvr>
                                    </p:animEffect>
                                  </p:childTnLst>
                                </p:cTn>
                              </p:par>
                              <p:par>
                                <p:cTn id="20" presetID="16" presetClass="entr" presetSubtype="26"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Horizontal)">
                                      <p:cBhvr>
                                        <p:cTn id="22" dur="500"/>
                                        <p:tgtEl>
                                          <p:spTgt spid="4"/>
                                        </p:tgtEl>
                                      </p:cBhvr>
                                    </p:animEffect>
                                  </p:childTnLst>
                                </p:cTn>
                              </p:par>
                              <p:par>
                                <p:cTn id="23" presetID="16" presetClass="entr" presetSubtype="26" fill="hold"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Horizontal)">
                                      <p:cBhvr>
                                        <p:cTn id="25" dur="500"/>
                                        <p:tgtEl>
                                          <p:spTgt spid="5"/>
                                        </p:tgtEl>
                                      </p:cBhvr>
                                    </p:animEffect>
                                  </p:childTnLst>
                                </p:cTn>
                              </p:par>
                              <p:par>
                                <p:cTn id="26" presetID="16" presetClass="entr" presetSubtype="26" fill="hold" grpId="1" nodeType="withEffect">
                                  <p:stCondLst>
                                    <p:cond delay="0"/>
                                  </p:stCondLst>
                                  <p:iterate type="lt">
                                    <p:tmPct val="0"/>
                                  </p:iterate>
                                  <p:childTnLst>
                                    <p:set>
                                      <p:cBhvr>
                                        <p:cTn id="27" dur="1" fill="hold">
                                          <p:stCondLst>
                                            <p:cond delay="0"/>
                                          </p:stCondLst>
                                        </p:cTn>
                                        <p:tgtEl>
                                          <p:spTgt spid="14"/>
                                        </p:tgtEl>
                                        <p:attrNameLst>
                                          <p:attrName>style.visibility</p:attrName>
                                        </p:attrNameLst>
                                      </p:cBhvr>
                                      <p:to>
                                        <p:strVal val="visible"/>
                                      </p:to>
                                    </p:set>
                                    <p:animEffect transition="in" filter="barn(inHorizontal)">
                                      <p:cBhvr>
                                        <p:cTn id="2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1447800" y="914400"/>
          <a:ext cx="7315200" cy="1107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981200" y="2362200"/>
            <a:ext cx="3733800" cy="3276600"/>
          </a:xfrm>
          <a:prstGeom prst="rect">
            <a:avLst/>
          </a:prstGeom>
          <a:solidFill>
            <a:srgbClr val="00B0F0"/>
          </a:solidFill>
          <a:ln cap="rnd">
            <a:solidFill>
              <a:srgbClr val="002060"/>
            </a:solidFill>
            <a:prstDash val="sysDot"/>
            <a:bevel/>
          </a:ln>
        </p:spPr>
        <p:style>
          <a:lnRef idx="3">
            <a:schemeClr val="lt1"/>
          </a:lnRef>
          <a:fillRef idx="1">
            <a:schemeClr val="accent2"/>
          </a:fillRef>
          <a:effectRef idx="1">
            <a:schemeClr val="accent2"/>
          </a:effectRef>
          <a:fontRef idx="minor">
            <a:schemeClr val="lt1"/>
          </a:fontRef>
        </p:style>
        <p:txBody>
          <a:bodyPr wrap="square" rtlCol="0">
            <a:prstTxWarp prst="textPlain">
              <a:avLst/>
            </a:prstTxWarp>
            <a:spAutoFit/>
          </a:bodyPr>
          <a:lstStyle/>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শ্রেণিঃ</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   </a:t>
            </a:r>
            <a:r>
              <a:rPr lang="en-US" sz="1400" b="1" i="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rPr>
              <a:t>৪র্থ</a:t>
            </a:r>
            <a:endParaRPr lang="bn-BD" sz="1400" b="1" i="1" dirty="0" smtClean="0">
              <a:solidFill>
                <a:schemeClr val="bg1"/>
              </a:solidFill>
              <a:effectLst>
                <a:outerShdw blurRad="38100" dist="38100" dir="2700000" algn="tl">
                  <a:srgbClr val="000000">
                    <a:alpha val="43137"/>
                  </a:srgbClr>
                </a:outerShdw>
              </a:effectLst>
              <a:latin typeface="NikoshBAN" pitchFamily="2" charset="0"/>
              <a:cs typeface="NikoshBAN" pitchFamily="2" charset="0"/>
            </a:endParaRPr>
          </a:p>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বিষয়ঃ  </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বাংলা</a:t>
            </a:r>
          </a:p>
          <a:p>
            <a:r>
              <a:rPr lang="bn-BD" sz="14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সময়-</a:t>
            </a:r>
            <a:r>
              <a:rPr lang="bn-BD" sz="1400" b="1" i="1" dirty="0" smtClean="0">
                <a:effectLst>
                  <a:outerShdw blurRad="38100" dist="38100" dir="2700000" algn="tl">
                    <a:srgbClr val="000000">
                      <a:alpha val="43137"/>
                    </a:srgbClr>
                  </a:outerShdw>
                </a:effectLst>
                <a:latin typeface="NikoshBAN" pitchFamily="2" charset="0"/>
                <a:cs typeface="NikoshBAN" pitchFamily="2" charset="0"/>
              </a:rPr>
              <a:t>  ৪৫ মিনিট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2"/>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2000"/>
                                        <p:tgtEl>
                                          <p:spTgt spid="2"/>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2000" fill="hold"/>
                                        <p:tgtEl>
                                          <p:spTgt spid="3"/>
                                        </p:tgtEl>
                                        <p:attrNameLst>
                                          <p:attrName>ppt_x</p:attrName>
                                        </p:attrNameLst>
                                      </p:cBhvr>
                                      <p:tavLst>
                                        <p:tav tm="0">
                                          <p:val>
                                            <p:strVal val="#ppt_x-.2"/>
                                          </p:val>
                                        </p:tav>
                                        <p:tav tm="100000">
                                          <p:val>
                                            <p:strVal val="#ppt_x"/>
                                          </p:val>
                                        </p:tav>
                                      </p:tavLst>
                                    </p:anim>
                                    <p:anim calcmode="lin" valueType="num">
                                      <p:cBhvr>
                                        <p:cTn id="13" dur="2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362200"/>
            <a:ext cx="5562600" cy="2308324"/>
          </a:xfrm>
          <a:prstGeom prst="rect">
            <a:avLst/>
          </a:prstGeom>
        </p:spPr>
        <p:txBody>
          <a:bodyPr wrap="square">
            <a:spAutoFit/>
          </a:bodyPr>
          <a:lstStyle/>
          <a:p>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পাঠ</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a:t>
            </a:r>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পাখিদের কথা</a:t>
            </a:r>
          </a:p>
          <a:p>
            <a:r>
              <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পাঠ</a:t>
            </a:r>
            <a:r>
              <a:rPr lang="en-US" sz="3600" b="1" i="1" dirty="0" err="1"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্যাংশ</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দোয়েল </a:t>
            </a:r>
            <a:r>
              <a:rPr lang="en-US" sz="3600" b="1" i="1" dirty="0" smtClean="0">
                <a:effectLst>
                  <a:outerShdw blurRad="38100" dist="38100" dir="2700000" algn="tl">
                    <a:srgbClr val="000000">
                      <a:alpha val="43137"/>
                    </a:srgbClr>
                  </a:outerShdw>
                </a:effectLst>
                <a:latin typeface="NikoshBAN" pitchFamily="2" charset="0"/>
                <a:cs typeface="NikoshBAN" pitchFamily="2" charset="0"/>
              </a:rPr>
              <a:t>,</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চড়ুই </a:t>
            </a:r>
            <a:r>
              <a:rPr lang="en-US" sz="3600" b="1" i="1" dirty="0" smtClean="0">
                <a:effectLst>
                  <a:outerShdw blurRad="38100" dist="38100" dir="2700000" algn="tl">
                    <a:srgbClr val="000000">
                      <a:alpha val="43137"/>
                    </a:srgbClr>
                  </a:outerShdw>
                </a:effectLst>
                <a:latin typeface="NikoshBAN" pitchFamily="2" charset="0"/>
                <a:cs typeface="NikoshBAN" pitchFamily="2" charset="0"/>
              </a:rPr>
              <a:t>,</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বুলবুলি</a:t>
            </a:r>
            <a:r>
              <a:rPr lang="en-US" sz="3600" b="1" i="1" dirty="0" smtClean="0">
                <a:effectLst>
                  <a:outerShdw blurRad="38100" dist="38100" dir="2700000" algn="tl">
                    <a:srgbClr val="000000">
                      <a:alpha val="43137"/>
                    </a:srgbClr>
                  </a:outerShdw>
                </a:effectLst>
                <a:latin typeface="NikoshBAN" pitchFamily="2" charset="0"/>
                <a:cs typeface="NikoshBAN" pitchFamily="2" charset="0"/>
              </a:rPr>
              <a:t>,</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 </a:t>
            </a:r>
            <a:endParaRPr lang="en-US" sz="3600" b="1" i="1" dirty="0" smtClean="0">
              <a:solidFill>
                <a:srgbClr val="00B050"/>
              </a:solidFill>
              <a:effectLst>
                <a:outerShdw blurRad="38100" dist="38100" dir="2700000" algn="tl">
                  <a:srgbClr val="000000">
                    <a:alpha val="43137"/>
                  </a:srgbClr>
                </a:outerShdw>
              </a:effectLst>
              <a:latin typeface="NikoshBAN" pitchFamily="2" charset="0"/>
              <a:cs typeface="NikoshBAN" pitchFamily="2" charset="0"/>
            </a:endParaRPr>
          </a:p>
          <a:p>
            <a:r>
              <a:rPr lang="bn-BD" sz="3600" b="1" i="1" dirty="0" smtClean="0">
                <a:solidFill>
                  <a:srgbClr val="00B050"/>
                </a:solidFill>
                <a:effectLst>
                  <a:outerShdw blurRad="38100" dist="38100" dir="2700000" algn="tl">
                    <a:srgbClr val="000000">
                      <a:alpha val="43137"/>
                    </a:srgbClr>
                  </a:outerShdw>
                </a:effectLst>
                <a:latin typeface="NikoshBAN" pitchFamily="2" charset="0"/>
                <a:cs typeface="NikoshBAN" pitchFamily="2" charset="0"/>
              </a:rPr>
              <a:t> </a:t>
            </a:r>
            <a:r>
              <a:rPr lang="en-US" sz="3600" b="1" i="1" dirty="0" smtClean="0">
                <a:solidFill>
                  <a:srgbClr val="00B050"/>
                </a:solidFill>
                <a:effectLst>
                  <a:outerShdw blurRad="38100" dist="38100" dir="2700000" algn="tl">
                    <a:srgbClr val="000000">
                      <a:alpha val="43137"/>
                    </a:srgbClr>
                  </a:outerShdw>
                </a:effectLst>
                <a:latin typeface="NikoshBAN" pitchFamily="2" charset="0"/>
                <a:cs typeface="NikoshBAN" pitchFamily="2" charset="0"/>
              </a:rPr>
              <a:t>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আবাবিল</a:t>
            </a:r>
            <a:endParaRPr lang="en-US" sz="3600" b="1" i="1" dirty="0" smtClean="0">
              <a:effectLst>
                <a:outerShdw blurRad="38100" dist="38100" dir="2700000" algn="tl">
                  <a:srgbClr val="000000">
                    <a:alpha val="43137"/>
                  </a:srgbClr>
                </a:outerShdw>
              </a:effectLst>
              <a:latin typeface="NikoshBAN" pitchFamily="2" charset="0"/>
              <a:cs typeface="NikoshBAN" pitchFamily="2" charset="0"/>
            </a:endParaRPr>
          </a:p>
          <a:p>
            <a:r>
              <a:rPr lang="en-US" sz="3600" b="1" i="1" dirty="0" smtClean="0">
                <a:effectLst>
                  <a:outerShdw blurRad="38100" dist="38100" dir="2700000" algn="tl">
                    <a:srgbClr val="000000">
                      <a:alpha val="43137"/>
                    </a:srgbClr>
                  </a:outerShdw>
                </a:effectLst>
                <a:latin typeface="NikoshBAN" pitchFamily="2" charset="0"/>
                <a:cs typeface="NikoshBAN" pitchFamily="2" charset="0"/>
              </a:rPr>
              <a:t>             </a:t>
            </a:r>
            <a:r>
              <a:rPr lang="bn-BD" sz="3600" b="1" i="1" dirty="0" smtClean="0">
                <a:effectLst>
                  <a:outerShdw blurRad="38100" dist="38100" dir="2700000" algn="tl">
                    <a:srgbClr val="000000">
                      <a:alpha val="43137"/>
                    </a:srgbClr>
                  </a:outerShdw>
                </a:effectLst>
                <a:latin typeface="NikoshBAN" pitchFamily="2" charset="0"/>
                <a:cs typeface="NikoshBAN" pitchFamily="2" charset="0"/>
              </a:rPr>
              <a:t> </a:t>
            </a:r>
            <a:r>
              <a:rPr lang="en-US"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a:t>
            </a:r>
            <a:r>
              <a:rPr lang="en-US" sz="3200" b="1" i="1" dirty="0" err="1" smtClean="0">
                <a:solidFill>
                  <a:srgbClr val="FF0000"/>
                </a:solidFill>
                <a:effectLst>
                  <a:outerShdw blurRad="38100" dist="38100" dir="2700000" algn="tl">
                    <a:srgbClr val="000000">
                      <a:alpha val="43137"/>
                    </a:srgbClr>
                  </a:outerShdw>
                </a:effectLst>
                <a:latin typeface="NikoshBAN" pitchFamily="2" charset="0"/>
                <a:cs typeface="NikoshBAN" pitchFamily="2" charset="0"/>
              </a:rPr>
              <a:t>পৃষ্টা</a:t>
            </a:r>
            <a:r>
              <a:rPr lang="en-US" sz="32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rPr>
              <a:t>- 105…106)</a:t>
            </a:r>
            <a:endParaRPr lang="bn-BD" sz="3600" b="1" i="1" dirty="0" smtClean="0">
              <a:solidFill>
                <a:srgbClr val="FF0000"/>
              </a:solidFill>
              <a:effectLst>
                <a:outerShdw blurRad="38100" dist="38100" dir="2700000" algn="tl">
                  <a:srgbClr val="000000">
                    <a:alpha val="43137"/>
                  </a:srgbClr>
                </a:outerShdw>
              </a:effectLst>
              <a:latin typeface="NikoshBAN" pitchFamily="2" charset="0"/>
              <a:cs typeface="NikoshBAN" pitchFamily="2" charset="0"/>
            </a:endParaRPr>
          </a:p>
        </p:txBody>
      </p:sp>
      <p:sp>
        <p:nvSpPr>
          <p:cNvPr id="5" name="TextBox 4"/>
          <p:cNvSpPr txBox="1"/>
          <p:nvPr/>
        </p:nvSpPr>
        <p:spPr>
          <a:xfrm>
            <a:off x="2667000" y="838201"/>
            <a:ext cx="3657600" cy="954107"/>
          </a:xfrm>
          <a:prstGeom prst="rect">
            <a:avLst/>
          </a:prstGeom>
          <a:noFill/>
        </p:spPr>
        <p:txBody>
          <a:bodyPr wrap="square" rtlCol="0">
            <a:spAutoFit/>
          </a:bodyPr>
          <a:lstStyle/>
          <a:p>
            <a:r>
              <a:rPr lang="bn-BD" sz="2800" dirty="0" smtClean="0"/>
              <a:t>ভিডিও ক্লিপের মাধ্যমে পাঠ ঘ</a:t>
            </a:r>
            <a:r>
              <a:rPr lang="en-US" sz="2800" dirty="0" err="1" smtClean="0"/>
              <a:t>োষ</a:t>
            </a:r>
            <a:r>
              <a:rPr lang="bn-BD" sz="2800" dirty="0" smtClean="0"/>
              <a:t>না</a:t>
            </a:r>
            <a:endParaRPr lang="en-US" sz="2800" dirty="0"/>
          </a:p>
        </p:txBody>
      </p:sp>
    </p:spTree>
  </p:cSld>
  <p:clrMapOvr>
    <a:masterClrMapping/>
  </p:clrMapOvr>
  <p:transition spd="slow">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057400"/>
            <a:ext cx="7924800" cy="2246769"/>
          </a:xfrm>
          <a:prstGeom prst="rect">
            <a:avLst/>
          </a:prstGeom>
          <a:solidFill>
            <a:schemeClr val="accent2">
              <a:lumMod val="60000"/>
              <a:lumOff val="40000"/>
            </a:schemeClr>
          </a:solidFill>
          <a:ln>
            <a:solidFill>
              <a:schemeClr val="tx1"/>
            </a:solidFill>
          </a:ln>
        </p:spPr>
        <p:txBody>
          <a:bodyPr wrap="square" rtlCol="0">
            <a:spAutoFit/>
          </a:bodyPr>
          <a:lstStyle/>
          <a:p>
            <a:pPr>
              <a:buFontTx/>
              <a:buChar char="-"/>
            </a:pPr>
            <a:r>
              <a:rPr lang="en-US" sz="2800" dirty="0" err="1" smtClean="0">
                <a:latin typeface="NikoshBAN" pitchFamily="2" charset="0"/>
                <a:cs typeface="NikoshBAN" pitchFamily="2" charset="0"/>
              </a:rPr>
              <a:t>বিষয়</a:t>
            </a:r>
            <a:r>
              <a:rPr lang="bn-BD" sz="2800" dirty="0" smtClean="0">
                <a:latin typeface="NikoshBAN" pitchFamily="2" charset="0"/>
                <a:cs typeface="NikoshBAN" pitchFamily="2" charset="0"/>
              </a:rPr>
              <a:t> বস্তু</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পড়ে </a:t>
            </a:r>
            <a:r>
              <a:rPr lang="en-US" sz="2800" dirty="0" err="1" smtClean="0">
                <a:latin typeface="NikoshBAN" pitchFamily="2" charset="0"/>
                <a:cs typeface="NikoshBAN" pitchFamily="2" charset="0"/>
              </a:rPr>
              <a:t>বুঝতে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r>
              <a:rPr lang="en-US" sz="2800" dirty="0" smtClean="0">
                <a:latin typeface="NikoshBAN" pitchFamily="2" charset="0"/>
                <a:cs typeface="NikoshBAN" pitchFamily="2" charset="0"/>
              </a:rPr>
              <a:t> </a:t>
            </a:r>
          </a:p>
          <a:p>
            <a:pPr>
              <a:buFontTx/>
              <a:buChar char="-"/>
            </a:pPr>
            <a:r>
              <a:rPr lang="en-US" sz="2800" dirty="0" err="1" smtClean="0">
                <a:latin typeface="NikoshBAN" pitchFamily="2" charset="0"/>
                <a:cs typeface="NikoshBAN" pitchFamily="2" charset="0"/>
              </a:rPr>
              <a:t>গল্পের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মূল</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বিষয়</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বলতে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endParaRPr lang="en-US" sz="2800" dirty="0" smtClean="0">
              <a:latin typeface="NikoshBAN" pitchFamily="2" charset="0"/>
              <a:cs typeface="NikoshBAN" pitchFamily="2" charset="0"/>
            </a:endParaRPr>
          </a:p>
          <a:p>
            <a:pPr>
              <a:buFontTx/>
              <a:buChar char="-"/>
            </a:pPr>
            <a:r>
              <a:rPr lang="en-US" sz="2800" dirty="0" err="1" smtClean="0">
                <a:latin typeface="NikoshBAN" pitchFamily="2" charset="0"/>
                <a:cs typeface="NikoshBAN" pitchFamily="2" charset="0"/>
              </a:rPr>
              <a:t>গল্প</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পড়তে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a:t>
            </a:r>
            <a:r>
              <a:rPr lang="en-US" sz="2800" dirty="0" smtClean="0">
                <a:latin typeface="NikoshBAN" pitchFamily="2" charset="0"/>
                <a:cs typeface="NikoshBAN" pitchFamily="2" charset="0"/>
              </a:rPr>
              <a:t> </a:t>
            </a:r>
          </a:p>
          <a:p>
            <a:pPr>
              <a:buFontTx/>
              <a:buChar char="-"/>
            </a:pPr>
            <a:r>
              <a:rPr lang="en-US" sz="2800" dirty="0" err="1" smtClean="0">
                <a:latin typeface="NikoshBAN" pitchFamily="2" charset="0"/>
                <a:cs typeface="NikoshBAN" pitchFamily="2" charset="0"/>
              </a:rPr>
              <a:t>যুক্তবর্ন</a:t>
            </a:r>
            <a:r>
              <a:rPr lang="en-US" sz="2800" dirty="0" smtClean="0">
                <a:latin typeface="NikoshBAN" pitchFamily="2" charset="0"/>
                <a:cs typeface="NikoshBAN" pitchFamily="2" charset="0"/>
              </a:rPr>
              <a:t> ব্যবহার </a:t>
            </a:r>
            <a:r>
              <a:rPr lang="en-US" sz="2800" dirty="0" err="1" smtClean="0">
                <a:latin typeface="NikoshBAN" pitchFamily="2" charset="0"/>
                <a:cs typeface="NikoshBAN" pitchFamily="2" charset="0"/>
              </a:rPr>
              <a:t>করে</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নতুন</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শব্দ</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লিখতে</a:t>
            </a:r>
            <a:r>
              <a:rPr lang="en-US" sz="2800" dirty="0" smtClean="0">
                <a:latin typeface="NikoshBAN" pitchFamily="2" charset="0"/>
                <a:cs typeface="NikoshBAN" pitchFamily="2" charset="0"/>
              </a:rPr>
              <a:t> </a:t>
            </a:r>
            <a:r>
              <a:rPr lang="en-US" sz="2800" dirty="0" err="1" smtClean="0">
                <a:latin typeface="NikoshBAN" pitchFamily="2" charset="0"/>
                <a:cs typeface="NikoshBAN" pitchFamily="2" charset="0"/>
              </a:rPr>
              <a:t>পারবে</a:t>
            </a:r>
            <a:r>
              <a:rPr lang="en-US" sz="2800" dirty="0" smtClean="0">
                <a:latin typeface="NikoshBAN" pitchFamily="2" charset="0"/>
                <a:cs typeface="NikoshBAN" pitchFamily="2" charset="0"/>
              </a:rPr>
              <a:t>  </a:t>
            </a:r>
            <a:r>
              <a:rPr lang="bn-BD" sz="2800" dirty="0" smtClean="0">
                <a:latin typeface="NikoshBAN" pitchFamily="2" charset="0"/>
                <a:cs typeface="NikoshBAN" pitchFamily="2" charset="0"/>
              </a:rPr>
              <a:t> এবং  টুনটুনি,পানকৌড়ি শালিক সম্পর্কে লিখতে পারবে।</a:t>
            </a:r>
            <a:endParaRPr lang="en-US" sz="2800" dirty="0" smtClean="0">
              <a:latin typeface="NikoshBAN" pitchFamily="2" charset="0"/>
              <a:cs typeface="NikoshBAN" pitchFamily="2" charset="0"/>
            </a:endParaRPr>
          </a:p>
        </p:txBody>
      </p:sp>
      <p:sp>
        <p:nvSpPr>
          <p:cNvPr id="3" name="TextBox 2"/>
          <p:cNvSpPr txBox="1"/>
          <p:nvPr/>
        </p:nvSpPr>
        <p:spPr>
          <a:xfrm>
            <a:off x="1066800" y="609600"/>
            <a:ext cx="5715000" cy="1015663"/>
          </a:xfrm>
          <a:prstGeom prst="rect">
            <a:avLst/>
          </a:prstGeom>
          <a:noFill/>
        </p:spPr>
        <p:txBody>
          <a:bodyPr wrap="square" rtlCol="0">
            <a:spAutoFit/>
          </a:bodyPr>
          <a:lstStyle/>
          <a:p>
            <a:r>
              <a:rPr lang="bn-BD" sz="6000" b="1" dirty="0" smtClean="0">
                <a:solidFill>
                  <a:srgbClr val="002060"/>
                </a:solidFill>
                <a:latin typeface="NikoshBAN" pitchFamily="2" charset="0"/>
                <a:cs typeface="NikoshBAN" pitchFamily="2" charset="0"/>
              </a:rPr>
              <a:t>শিখনফলঃ</a:t>
            </a:r>
            <a:endParaRPr lang="en-US" sz="6000" b="1" dirty="0">
              <a:solidFill>
                <a:srgbClr val="002060"/>
              </a:solidFill>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6" descr="Image result for দোয়েল"/>
          <p:cNvSpPr>
            <a:spLocks noChangeAspect="1" noChangeArrowheads="1"/>
          </p:cNvSpPr>
          <p:nvPr/>
        </p:nvSpPr>
        <p:spPr bwMode="auto">
          <a:xfrm>
            <a:off x="155575" y="-1379538"/>
            <a:ext cx="5210175" cy="28765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AutoShape 8" descr="Image result for দোয়েল"/>
          <p:cNvSpPr>
            <a:spLocks noChangeAspect="1" noChangeArrowheads="1"/>
          </p:cNvSpPr>
          <p:nvPr/>
        </p:nvSpPr>
        <p:spPr bwMode="auto">
          <a:xfrm>
            <a:off x="155575" y="-1379538"/>
            <a:ext cx="5210175" cy="28765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 name="AutoShape 10" descr="Image result for দোয়েল"/>
          <p:cNvSpPr>
            <a:spLocks noChangeAspect="1" noChangeArrowheads="1"/>
          </p:cNvSpPr>
          <p:nvPr/>
        </p:nvSpPr>
        <p:spPr bwMode="auto">
          <a:xfrm>
            <a:off x="155575" y="-1379538"/>
            <a:ext cx="5210175" cy="28765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 name="Picture 14" descr="Related image"/>
          <p:cNvPicPr>
            <a:picLocks noChangeAspect="1" noChangeArrowheads="1"/>
          </p:cNvPicPr>
          <p:nvPr/>
        </p:nvPicPr>
        <p:blipFill>
          <a:blip r:embed="rId2"/>
          <a:srcRect/>
          <a:stretch>
            <a:fillRect/>
          </a:stretch>
        </p:blipFill>
        <p:spPr bwMode="auto">
          <a:xfrm>
            <a:off x="0" y="228600"/>
            <a:ext cx="4572000" cy="3962400"/>
          </a:xfrm>
          <a:prstGeom prst="rect">
            <a:avLst/>
          </a:prstGeom>
          <a:ln w="6350" cap="sq">
            <a:solidFill>
              <a:srgbClr val="000000"/>
            </a:solidFill>
            <a:miter lim="800000"/>
          </a:ln>
          <a:effectLst>
            <a:outerShdw blurRad="57150" dist="50800" dir="2700000" algn="tl" rotWithShape="0">
              <a:srgbClr val="000000">
                <a:alpha val="40000"/>
              </a:srgbClr>
            </a:outerShdw>
          </a:effectLst>
        </p:spPr>
      </p:pic>
      <p:sp>
        <p:nvSpPr>
          <p:cNvPr id="10" name="Rectangle 9"/>
          <p:cNvSpPr/>
          <p:nvPr/>
        </p:nvSpPr>
        <p:spPr>
          <a:xfrm>
            <a:off x="4724400" y="228600"/>
            <a:ext cx="3886200" cy="4093428"/>
          </a:xfrm>
          <a:prstGeom prst="rect">
            <a:avLst/>
          </a:prstGeom>
          <a:ln>
            <a:solidFill>
              <a:schemeClr val="accent1"/>
            </a:solidFill>
          </a:ln>
        </p:spPr>
        <p:txBody>
          <a:bodyPr wrap="square">
            <a:spAutoFit/>
          </a:bodyPr>
          <a:lstStyle/>
          <a:p>
            <a:pPr algn="just"/>
            <a:r>
              <a:rPr lang="bn-BD" sz="2000" b="1" dirty="0" smtClean="0"/>
              <a:t>দ</a:t>
            </a:r>
            <a:r>
              <a:rPr lang="en-US" sz="2000" b="1" dirty="0" smtClean="0"/>
              <a:t>ো</a:t>
            </a:r>
            <a:r>
              <a:rPr lang="as-IN" sz="2000" b="1" dirty="0" smtClean="0"/>
              <a:t>য়েল</a:t>
            </a:r>
            <a:r>
              <a:rPr lang="as-IN" sz="2000" dirty="0" smtClean="0"/>
              <a:t> প্যাসেরিফরম (অর্থাৎ </a:t>
            </a:r>
            <a:r>
              <a:rPr lang="as-IN" sz="2000" dirty="0" smtClean="0">
                <a:hlinkClick r:id="rId3" tooltip="চড়াই"/>
              </a:rPr>
              <a:t>চড়াই</a:t>
            </a:r>
            <a:r>
              <a:rPr lang="as-IN" sz="2000" dirty="0" smtClean="0"/>
              <a:t>-প্রতিম) বর্গের অন্তর্গত একটি পাখি। এর বৈজ্ঞানিক নাম </a:t>
            </a:r>
            <a:r>
              <a:rPr lang="en-US" sz="2000" i="1" dirty="0" err="1" smtClean="0"/>
              <a:t>Copsychus</a:t>
            </a:r>
            <a:r>
              <a:rPr lang="en-US" sz="2000" i="1" dirty="0" smtClean="0"/>
              <a:t> </a:t>
            </a:r>
            <a:r>
              <a:rPr lang="en-US" sz="2000" i="1" dirty="0" err="1" smtClean="0"/>
              <a:t>saularis</a:t>
            </a:r>
            <a:r>
              <a:rPr lang="en-US" sz="2000" dirty="0" smtClean="0"/>
              <a:t>। </a:t>
            </a:r>
            <a:r>
              <a:rPr lang="as-IN" sz="2000" dirty="0" smtClean="0"/>
              <a:t>ইংরেজিতে এটি </a:t>
            </a:r>
            <a:r>
              <a:rPr lang="en-US" sz="2000" dirty="0" smtClean="0">
                <a:hlinkClick r:id="rId4" tooltip="en:Oriental magpie-robin"/>
              </a:rPr>
              <a:t>Oriental magpie-robin</a:t>
            </a:r>
            <a:r>
              <a:rPr lang="en-US" sz="2000" dirty="0" smtClean="0"/>
              <a:t> </a:t>
            </a:r>
            <a:r>
              <a:rPr lang="as-IN" sz="2000" dirty="0" smtClean="0"/>
              <a:t>নামে পরিচিত। উল্লেখ্য যে, এই পাখির বাংলা নামটির সঙ্গে ফরাসী ও ওলন্দাজ নামের মিল আছে। ফরাসী ভাষায় একে বলা হয় </a:t>
            </a:r>
            <a:r>
              <a:rPr lang="en-US" sz="2000" dirty="0" err="1" smtClean="0"/>
              <a:t>Shama</a:t>
            </a:r>
            <a:r>
              <a:rPr lang="en-US" sz="2000" dirty="0" smtClean="0"/>
              <a:t> </a:t>
            </a:r>
            <a:r>
              <a:rPr lang="en-US" sz="2000" dirty="0" err="1" smtClean="0"/>
              <a:t>dayal</a:t>
            </a:r>
            <a:r>
              <a:rPr lang="en-US" sz="2000" dirty="0" smtClean="0"/>
              <a:t> </a:t>
            </a:r>
            <a:r>
              <a:rPr lang="as-IN" sz="2000" dirty="0" smtClean="0"/>
              <a:t>এবং ওলন্দাজ ভাষায় একে বলা হয় </a:t>
            </a:r>
            <a:r>
              <a:rPr lang="en-US" sz="2000" dirty="0" err="1" smtClean="0"/>
              <a:t>Dayallijster</a:t>
            </a:r>
            <a:r>
              <a:rPr lang="en-US" sz="2000" dirty="0" smtClean="0"/>
              <a:t>। </a:t>
            </a:r>
            <a:r>
              <a:rPr lang="as-IN" sz="2000" dirty="0" smtClean="0"/>
              <a:t>এটি </a:t>
            </a:r>
            <a:r>
              <a:rPr lang="as-IN" sz="2000" dirty="0" smtClean="0">
                <a:hlinkClick r:id="rId5" tooltip="বাংলাদেশ"/>
              </a:rPr>
              <a:t>বাংলাদেশের</a:t>
            </a:r>
            <a:r>
              <a:rPr lang="as-IN" sz="2000" dirty="0" smtClean="0"/>
              <a:t> </a:t>
            </a:r>
            <a:r>
              <a:rPr lang="as-IN" sz="2000" b="1" dirty="0" smtClean="0"/>
              <a:t>জাতীয় পাখি</a:t>
            </a:r>
            <a:r>
              <a:rPr lang="as-IN" sz="2000" dirty="0" smtClean="0"/>
              <a:t>। বাংলাদেশের পল্লী অঞ্চলের সর্বত্রই দোয়েল দেখা যায়।</a:t>
            </a:r>
          </a:p>
        </p:txBody>
      </p:sp>
      <p:sp>
        <p:nvSpPr>
          <p:cNvPr id="11" name="Rectangle 10"/>
          <p:cNvSpPr/>
          <p:nvPr/>
        </p:nvSpPr>
        <p:spPr>
          <a:xfrm>
            <a:off x="0" y="5791200"/>
            <a:ext cx="8915400" cy="707886"/>
          </a:xfrm>
          <a:prstGeom prst="rect">
            <a:avLst/>
          </a:prstGeom>
        </p:spPr>
        <p:txBody>
          <a:bodyPr wrap="square">
            <a:spAutoFit/>
          </a:bodyPr>
          <a:lstStyle/>
          <a:p>
            <a:r>
              <a:rPr lang="bn-BD" sz="2000" dirty="0" smtClean="0"/>
              <a:t>দো</a:t>
            </a:r>
            <a:r>
              <a:rPr lang="as-IN" sz="2000" dirty="0" smtClean="0"/>
              <a:t>য়েল আকারে ১৫-২০ সেন্টিমিটার বা ৭ - ৮ ইঞ্চি লম্বা। এর লম্বা লেজ আছে যা অধিকাংশ সময় খাড়া করে রাখে।</a:t>
            </a:r>
            <a:endParaRPr lang="en-US" sz="2000" dirty="0"/>
          </a:p>
        </p:txBody>
      </p:sp>
      <p:sp>
        <p:nvSpPr>
          <p:cNvPr id="12" name="Rectangle 11"/>
          <p:cNvSpPr/>
          <p:nvPr/>
        </p:nvSpPr>
        <p:spPr>
          <a:xfrm>
            <a:off x="0" y="4495800"/>
            <a:ext cx="8763000" cy="1477328"/>
          </a:xfrm>
          <a:prstGeom prst="rect">
            <a:avLst/>
          </a:prstGeom>
        </p:spPr>
        <p:txBody>
          <a:bodyPr wrap="square">
            <a:spAutoFit/>
          </a:bodyPr>
          <a:lstStyle/>
          <a:p>
            <a:r>
              <a:rPr lang="as-IN" dirty="0" smtClean="0"/>
              <a:t>এছাড়াও </a:t>
            </a:r>
            <a:r>
              <a:rPr lang="as-IN" dirty="0" smtClean="0">
                <a:hlinkClick r:id="rId5" tooltip="বাংলাদেশ"/>
              </a:rPr>
              <a:t>বাংলাদেশ</a:t>
            </a:r>
            <a:r>
              <a:rPr lang="as-IN" dirty="0" smtClean="0"/>
              <a:t> ও </a:t>
            </a:r>
            <a:r>
              <a:rPr lang="as-IN" dirty="0" smtClean="0">
                <a:hlinkClick r:id="rId6" tooltip="ভারত"/>
              </a:rPr>
              <a:t>ভারতের</a:t>
            </a:r>
            <a:r>
              <a:rPr lang="as-IN" dirty="0" smtClean="0"/>
              <a:t> জনবসতির আশেপাশে দেখতে পাওয়া অনেক ছোট পাখীদের মধ্যে দোয়েল অন্যতম। অস্থির এই পাখীরা সর্বদা গাছের ডালে বা মাটিতে লাফিয়ে বেড়ায় খাবারের খোঁজে।গ্রামীণ অঞ্চলে খুব ভোরে এদের কলকাকলি শোনা যায়।দোয়েল গ্রামের সৌন্দর্য</a:t>
            </a:r>
            <a:r>
              <a:rPr lang="bn-BD" dirty="0" smtClean="0"/>
              <a:t> </a:t>
            </a:r>
            <a:r>
              <a:rPr lang="as-IN" dirty="0" smtClean="0"/>
              <a:t>আরো অপরূপ করে তোলে।</a:t>
            </a:r>
          </a:p>
          <a:p>
            <a:r>
              <a:rPr lang="as-IN" dirty="0" smtClean="0"/>
              <a:t> </a:t>
            </a:r>
            <a:endParaRPr lang="en-US" dirty="0"/>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edg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ssolve">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 descr="Image result for দোয়েল"/>
          <p:cNvPicPr>
            <a:picLocks noChangeAspect="1" noChangeArrowheads="1"/>
          </p:cNvPicPr>
          <p:nvPr/>
        </p:nvPicPr>
        <p:blipFill>
          <a:blip r:embed="rId2"/>
          <a:srcRect/>
          <a:stretch>
            <a:fillRect/>
          </a:stretch>
        </p:blipFill>
        <p:spPr bwMode="auto">
          <a:xfrm>
            <a:off x="0" y="0"/>
            <a:ext cx="3581400" cy="2286000"/>
          </a:xfrm>
          <a:prstGeom prst="rect">
            <a:avLst/>
          </a:prstGeom>
          <a:noFill/>
        </p:spPr>
      </p:pic>
      <p:sp>
        <p:nvSpPr>
          <p:cNvPr id="3" name="Rectangle 2"/>
          <p:cNvSpPr/>
          <p:nvPr/>
        </p:nvSpPr>
        <p:spPr>
          <a:xfrm>
            <a:off x="0" y="2456795"/>
            <a:ext cx="9144000" cy="4401205"/>
          </a:xfrm>
          <a:prstGeom prst="rect">
            <a:avLst/>
          </a:prstGeom>
        </p:spPr>
        <p:txBody>
          <a:bodyPr wrap="square">
            <a:spAutoFit/>
          </a:bodyPr>
          <a:lstStyle/>
          <a:p>
            <a:pPr algn="just"/>
            <a:r>
              <a:rPr lang="as-IN" sz="2000" b="1" dirty="0" smtClean="0"/>
              <a:t>বংশবিস্তার</a:t>
            </a:r>
          </a:p>
          <a:p>
            <a:pPr algn="just"/>
            <a:r>
              <a:rPr lang="as-IN" sz="2000" dirty="0" smtClean="0"/>
              <a:t>দক্ষিণ এশিয়ায় দোয়েলের প্রজননকাল মার্চ থেকে জুলাই; আর দক্ষিণ-পূর্ব এশিয়ায় জানুয়ারি থেকে জুলাই। প্রজনন সময় পুরুষ দোয়েলের শরীরের রঙ উজ্জ্বলতর হয়। গাছের ডালে বসে স্ত্রী দোয়েলকে আকৃষ্ট করার জন্য হরেকরকম সুরে ডাকাডাকি করে। ডিম দেয়ার এক সপ্তাহ আগে এরা গাছের কোটরে বা ছাদের কার্ণিশে বাসা বানায়। সাধারণত ৪/৫টি ডিম দেয়। ডিমের রং ফিকে নীলচে-সবুজ, তার উপর বাদামী ছোপ থাকে। স্ত্রী দোয়েল ডিমে তা দেয়; ৮ থেকে ১৪ দিন পরে ডিম ফুটে বাচ্চা বের হয়। প্রজননকালে পুরুষ দোয়েল আগ্রাসী হয়ে ওঠে। তখন বাসার আশেপাশে অন্য পাখিদের আসতে দেয়না।</a:t>
            </a:r>
          </a:p>
          <a:p>
            <a:pPr algn="just"/>
            <a:r>
              <a:rPr lang="as-IN" sz="2000" b="1" dirty="0" smtClean="0"/>
              <a:t>স্বভাব-প্রকৃতি</a:t>
            </a:r>
          </a:p>
          <a:p>
            <a:pPr algn="just"/>
            <a:r>
              <a:rPr lang="as-IN" sz="2000" dirty="0" smtClean="0"/>
              <a:t>নানা রকম সুরে ডাকাডাকির জন্য দোয়েল সুপরিচিত। অস্থির এই পাখীরা সর্বদা গাছের ডালে বা মাটিতে লাফিয়ে বেড়ায় খাবারের খোঁজে। কীট পতঙ্গ, ছোট ছোট শুঁও পোকা এদের প্রধান খাদ্য। কখনো কখনো সন্ধ্যার আগে আগে এরা খাবারের খোঁজে বের হয়। পুরুষ দোয়েল স্ত্রী দোয়েলকে আকৃষ্ট করার জন্য মিষ্টি সুরে ডাকাডাকি করে। তবে স্ত্রী দোয়েলও পুরুষ দোয়েলের উপস্থিতিতে ডাকতে পারে।</a:t>
            </a:r>
            <a:endParaRPr lang="as-IN" sz="2000" dirty="0"/>
          </a:p>
        </p:txBody>
      </p:sp>
      <p:sp>
        <p:nvSpPr>
          <p:cNvPr id="4" name="Rectangle 3"/>
          <p:cNvSpPr/>
          <p:nvPr/>
        </p:nvSpPr>
        <p:spPr>
          <a:xfrm>
            <a:off x="4114800" y="457200"/>
            <a:ext cx="4572000" cy="2246769"/>
          </a:xfrm>
          <a:prstGeom prst="rect">
            <a:avLst/>
          </a:prstGeom>
        </p:spPr>
        <p:txBody>
          <a:bodyPr>
            <a:spAutoFit/>
          </a:bodyPr>
          <a:lstStyle/>
          <a:p>
            <a:pPr algn="just"/>
            <a:r>
              <a:rPr lang="as-IN" sz="2000" dirty="0" smtClean="0"/>
              <a:t>পুরুষ দোয়েলের শরীরের উপরিভাগ ও গলার নিচে কালো রঙের, পেট সাদা। ডানার দুই পাশে সাদা রঙের প্যাচ আছে। স্ত্রী দোয়েলের উপরিভাগ ও গলার নিচে ছাই-রঙা হয়। পেটের অংশ পুরুষ দোয়েলের মত উজ্জ্বল নয়, বরং কিছুটা ফিকে সাদা।কিন্তু দেখতে অপরূপ।</a:t>
            </a:r>
            <a:endParaRPr lang="en-US" sz="2000" dirty="0"/>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00" y="304800"/>
            <a:ext cx="4876800" cy="3785652"/>
          </a:xfrm>
          <a:prstGeom prst="rect">
            <a:avLst/>
          </a:prstGeom>
        </p:spPr>
        <p:txBody>
          <a:bodyPr wrap="square">
            <a:spAutoFit/>
          </a:bodyPr>
          <a:lstStyle/>
          <a:p>
            <a:pPr algn="just"/>
            <a:r>
              <a:rPr lang="as-IN" sz="2400" b="1" dirty="0" smtClean="0"/>
              <a:t>চড়াই</a:t>
            </a:r>
            <a:r>
              <a:rPr lang="as-IN" sz="2400" dirty="0" smtClean="0"/>
              <a:t> বা </a:t>
            </a:r>
            <a:r>
              <a:rPr lang="as-IN" sz="2400" b="1" dirty="0" smtClean="0"/>
              <a:t>চড়ুই</a:t>
            </a:r>
            <a:r>
              <a:rPr lang="as-IN" sz="2400" dirty="0" smtClean="0"/>
              <a:t> (</a:t>
            </a:r>
            <a:r>
              <a:rPr lang="as-IN" sz="2400" dirty="0" smtClean="0">
                <a:hlinkClick r:id="rId2" tooltip="ইংরেজি ভাষা"/>
              </a:rPr>
              <a:t>ইংরেজি</a:t>
            </a:r>
            <a:r>
              <a:rPr lang="as-IN" sz="2400" dirty="0" smtClean="0"/>
              <a:t>: </a:t>
            </a:r>
            <a:r>
              <a:rPr lang="en-US" sz="2400" dirty="0" smtClean="0"/>
              <a:t>Sparrow) </a:t>
            </a:r>
            <a:r>
              <a:rPr lang="as-IN" sz="2400" dirty="0" smtClean="0"/>
              <a:t>যেকোন লোকালয়ের আশেপাশে একটি সুপরিচিত পাখি। এরা জনবসতির মধ্যে থাকতে ভালোবাসে তাই এদের ইংরাজি নাম হাউস স্প্যারো অর্থাৎ "গৃহস্থালির চড়াই"।</a:t>
            </a:r>
            <a:r>
              <a:rPr lang="as-IN" sz="2400" baseline="30000" dirty="0" smtClean="0">
                <a:hlinkClick r:id="rId3"/>
              </a:rPr>
              <a:t>[১]</a:t>
            </a:r>
            <a:r>
              <a:rPr lang="as-IN" sz="2400" dirty="0" smtClean="0"/>
              <a:t> খড়কুটো, শুকনো </a:t>
            </a:r>
            <a:r>
              <a:rPr lang="as-IN" sz="2400" dirty="0" smtClean="0">
                <a:hlinkClick r:id="rId4" tooltip="ঘাস"/>
              </a:rPr>
              <a:t>ঘাস</a:t>
            </a:r>
            <a:r>
              <a:rPr lang="as-IN" sz="2400" dirty="0" smtClean="0"/>
              <a:t> পাতা দিয়ে এরা কড়িকাঠে, কার্নিশে বাসা বাঁধে। সমস্ত দিন এরা লাফিয়ে বেড়িয়ে মাটি থেকে পোকামাকড় শস্য খুঁটে খায়। ।</a:t>
            </a:r>
          </a:p>
        </p:txBody>
      </p:sp>
      <p:pic>
        <p:nvPicPr>
          <p:cNvPr id="2050" name="Picture 2" descr="House sparrowIII.jpg"/>
          <p:cNvPicPr>
            <a:picLocks noChangeAspect="1" noChangeArrowheads="1"/>
          </p:cNvPicPr>
          <p:nvPr/>
        </p:nvPicPr>
        <p:blipFill>
          <a:blip r:embed="rId5"/>
          <a:srcRect/>
          <a:stretch>
            <a:fillRect/>
          </a:stretch>
        </p:blipFill>
        <p:spPr bwMode="auto">
          <a:xfrm>
            <a:off x="0" y="0"/>
            <a:ext cx="3657600" cy="3505200"/>
          </a:xfrm>
          <a:prstGeom prst="rect">
            <a:avLst/>
          </a:prstGeom>
          <a:noFill/>
        </p:spPr>
      </p:pic>
      <p:sp>
        <p:nvSpPr>
          <p:cNvPr id="4" name="Rectangle 3"/>
          <p:cNvSpPr/>
          <p:nvPr/>
        </p:nvSpPr>
        <p:spPr>
          <a:xfrm>
            <a:off x="533400" y="4180344"/>
            <a:ext cx="7543800" cy="2677656"/>
          </a:xfrm>
          <a:prstGeom prst="rect">
            <a:avLst/>
          </a:prstGeom>
        </p:spPr>
        <p:txBody>
          <a:bodyPr wrap="square">
            <a:spAutoFit/>
          </a:bodyPr>
          <a:lstStyle/>
          <a:p>
            <a:r>
              <a:rPr lang="as-IN" sz="2400" dirty="0" smtClean="0"/>
              <a:t>পৃথিবীতে মোট ৪৮ প্রজাতির চড়ুই দেখতে পাওয়া যায়। জীববিজ্ঞান অনুযায়ী এদের পরিবার ১১টি গণে বিভক্ত। "গৃহস্থালির চড়ুই" এদের মধ্যে সবচেয়ে সুপরিচিত। এদের আদি নিবাস ছিল মূলত ইউরেশিয়া ও আফ্রিকা মহাদেশ। তবে বর্তমানে ইউরোপ থেকে গিয়ে জনবসতি স্থাপনের মধ্য দিয়ে এরা উত্তর আমেরিকা, অস্ট্রেলিয়া ও নিউ জিল্যান্ডেও ব্যাপকভাবে ছড়িয়ে পড়েছে।</a:t>
            </a:r>
            <a:endParaRPr lang="as-IN" sz="2400" dirty="0"/>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0" fill="hold"/>
                                        <p:tgtEl>
                                          <p:spTgt spid="2050"/>
                                        </p:tgtEl>
                                        <p:attrNameLst>
                                          <p:attrName>ppt_x</p:attrName>
                                        </p:attrNameLst>
                                      </p:cBhvr>
                                      <p:tavLst>
                                        <p:tav tm="0">
                                          <p:val>
                                            <p:strVal val="#ppt_x"/>
                                          </p:val>
                                        </p:tav>
                                        <p:tav tm="100000">
                                          <p:val>
                                            <p:strVal val="#ppt_x"/>
                                          </p:val>
                                        </p:tav>
                                      </p:tavLst>
                                    </p:anim>
                                    <p:anim calcmode="lin" valueType="num">
                                      <p:cBhvr additive="base">
                                        <p:cTn id="8" dur="50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0" fill="hold"/>
                                        <p:tgtEl>
                                          <p:spTgt spid="2"/>
                                        </p:tgtEl>
                                        <p:attrNameLst>
                                          <p:attrName>ppt_x</p:attrName>
                                        </p:attrNameLst>
                                      </p:cBhvr>
                                      <p:tavLst>
                                        <p:tav tm="0">
                                          <p:val>
                                            <p:strVal val="#ppt_x"/>
                                          </p:val>
                                        </p:tav>
                                        <p:tav tm="100000">
                                          <p:val>
                                            <p:strVal val="#ppt_x"/>
                                          </p:val>
                                        </p:tav>
                                      </p:tavLst>
                                    </p:anim>
                                    <p:anim calcmode="lin" valueType="num">
                                      <p:cBhvr additive="base">
                                        <p:cTn id="14"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0" fill="hold"/>
                                        <p:tgtEl>
                                          <p:spTgt spid="4"/>
                                        </p:tgtEl>
                                        <p:attrNameLst>
                                          <p:attrName>ppt_x</p:attrName>
                                        </p:attrNameLst>
                                      </p:cBhvr>
                                      <p:tavLst>
                                        <p:tav tm="0">
                                          <p:val>
                                            <p:strVal val="#ppt_x"/>
                                          </p:val>
                                        </p:tav>
                                        <p:tav tm="100000">
                                          <p:val>
                                            <p:strVal val="#ppt_x"/>
                                          </p:val>
                                        </p:tav>
                                      </p:tavLst>
                                    </p:anim>
                                    <p:anim calcmode="lin" valueType="num">
                                      <p:cBhvr additive="base">
                                        <p:cTn id="20"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072348"/>
            <a:ext cx="8534400" cy="3785652"/>
          </a:xfrm>
          <a:prstGeom prst="rect">
            <a:avLst/>
          </a:prstGeom>
        </p:spPr>
        <p:txBody>
          <a:bodyPr wrap="square">
            <a:spAutoFit/>
          </a:bodyPr>
          <a:lstStyle/>
          <a:p>
            <a:pPr algn="just"/>
            <a:r>
              <a:rPr lang="bn-BD" sz="2000" dirty="0" smtClean="0"/>
              <a:t>এদের </a:t>
            </a:r>
            <a:r>
              <a:rPr lang="bn-BD" sz="2000" dirty="0" smtClean="0">
                <a:hlinkClick r:id="rId2" tooltip="পাখির উড্ডয়ন"/>
              </a:rPr>
              <a:t>উড্ডয়ন</a:t>
            </a:r>
            <a:r>
              <a:rPr lang="bn-BD" sz="2000" dirty="0" smtClean="0"/>
              <a:t> ক্ষমতা অনেক বেশি। একই আয়তনের অন্য গায়ক </a:t>
            </a:r>
            <a:r>
              <a:rPr lang="bn-BD" sz="2000" dirty="0" smtClean="0">
                <a:hlinkClick r:id="rId3" tooltip="পাখি"/>
              </a:rPr>
              <a:t>পাখির</a:t>
            </a:r>
            <a:r>
              <a:rPr lang="bn-BD" sz="2000" dirty="0" smtClean="0"/>
              <a:t> চাইতে এরা ৫০-৭৫ শতাংশ </a:t>
            </a:r>
            <a:r>
              <a:rPr lang="bn-BD" sz="2000" dirty="0" smtClean="0">
                <a:hlinkClick r:id="rId4" tooltip="শক্তি"/>
              </a:rPr>
              <a:t>শক্তি</a:t>
            </a:r>
            <a:r>
              <a:rPr lang="bn-BD" sz="2000" dirty="0" smtClean="0"/>
              <a:t> কম খরচ করে উড়তে পারে। আবাবিলের ঠোঁট অনেকটা বাতাসি (</a:t>
            </a:r>
            <a:r>
              <a:rPr lang="bn-BD" sz="2000" dirty="0" smtClean="0">
                <a:hlinkClick r:id="rId5" tooltip="ইংরেজি ভাষা"/>
              </a:rPr>
              <a:t>ইংরেজি</a:t>
            </a:r>
            <a:r>
              <a:rPr lang="bn-BD" sz="2000" dirty="0" smtClean="0"/>
              <a:t>: </a:t>
            </a:r>
            <a:r>
              <a:rPr lang="en-US" sz="2000" dirty="0" smtClean="0"/>
              <a:t>Swift) </a:t>
            </a:r>
            <a:r>
              <a:rPr lang="bn-BD" sz="2000" dirty="0" smtClean="0"/>
              <a:t>এবং দিনেকানা (</a:t>
            </a:r>
            <a:r>
              <a:rPr lang="bn-BD" sz="2000" dirty="0" smtClean="0">
                <a:hlinkClick r:id="rId5" tooltip="ইংরেজি ভাষা"/>
              </a:rPr>
              <a:t>ইংরেজি</a:t>
            </a:r>
            <a:r>
              <a:rPr lang="bn-BD" sz="2000" dirty="0" smtClean="0"/>
              <a:t>: </a:t>
            </a:r>
            <a:r>
              <a:rPr lang="en-US" sz="2000" dirty="0" smtClean="0"/>
              <a:t>Nightjar) </a:t>
            </a:r>
            <a:r>
              <a:rPr lang="bn-BD" sz="2000" dirty="0" smtClean="0"/>
              <a:t>এর মতো ছোট ও সুঁচালো। এদের দেহ লম্বায় ১০-২৪ সে.মি.। এদের ওজন ১০-৬০ গ্রাম পর্যন্ত হতে পারে। এদের লেজ ১২টি পালক দিয়ে গঠিত। ধারণা করা হয়, এদের লেজ অণুরাগের সময় আকর্ষণীয়তা বৃদ্ধি করে যেহেতু পুরুষ পাখির লেজ প্রায়শই অধিকতর লম্বা হয়ে থাকে।</a:t>
            </a:r>
            <a:r>
              <a:rPr lang="bn-BD" sz="2000" baseline="30000" dirty="0" smtClean="0">
                <a:hlinkClick r:id="rId6"/>
              </a:rPr>
              <a:t>[৪]</a:t>
            </a:r>
            <a:r>
              <a:rPr lang="bn-BD" sz="2000" dirty="0" smtClean="0"/>
              <a:t> মেঠো আবাবিলের ক্ষেত্রে দেখা যায়, পুরুষ পাখির লেজ স্ত্রী পাখির তুলনায় ১৮ শতাংশ লম্বা এবং সঙ্গী নির্বাচনের সময় লেজের দৈর্ঘ্য দিয়ে স্ত্রী পাখি পুরুষ পাখির আকর্ষণীয়তা বিচার করে।</a:t>
            </a:r>
            <a:r>
              <a:rPr lang="bn-BD" sz="2000" baseline="30000" dirty="0" smtClean="0">
                <a:hlinkClick r:id="rId6"/>
              </a:rPr>
              <a:t>[৫]</a:t>
            </a:r>
            <a:r>
              <a:rPr lang="bn-BD" sz="2000" dirty="0" smtClean="0"/>
              <a:t> গঠনগত দিক থেকে আবাবিলের দুর্বল দিক হচ্ছে এদের পা, যা ছোট আকৃতির এবং এজন্য এদের পক্ষে গাছ আঁকড়িয়ে ধরে রাখা খুবই কষ্টসাধ্য। এদের জন্য সবচেয়ে সহজ আঁকরানোর স্থান হলো টেলিফোনের তার। এরা আবহাওয়া পূর্বাভাসের পাখি হিসেবে খ্যাত।</a:t>
            </a:r>
            <a:r>
              <a:rPr lang="bn-BD" sz="2000" baseline="30000" dirty="0" smtClean="0">
                <a:hlinkClick r:id="rId6"/>
              </a:rPr>
              <a:t>[১]</a:t>
            </a:r>
            <a:endParaRPr lang="bn-BD" sz="2000" dirty="0" smtClean="0"/>
          </a:p>
        </p:txBody>
      </p:sp>
      <p:pic>
        <p:nvPicPr>
          <p:cNvPr id="24578" name="Picture 2" descr="Image result for আবাবিল"/>
          <p:cNvPicPr>
            <a:picLocks noChangeAspect="1" noChangeArrowheads="1"/>
          </p:cNvPicPr>
          <p:nvPr/>
        </p:nvPicPr>
        <p:blipFill>
          <a:blip r:embed="rId7"/>
          <a:srcRect/>
          <a:stretch>
            <a:fillRect/>
          </a:stretch>
        </p:blipFill>
        <p:spPr bwMode="auto">
          <a:xfrm>
            <a:off x="304800" y="304800"/>
            <a:ext cx="3276600" cy="2085975"/>
          </a:xfrm>
          <a:prstGeom prst="rect">
            <a:avLst/>
          </a:prstGeom>
          <a:noFill/>
          <a:ln>
            <a:solidFill>
              <a:schemeClr val="tx1"/>
            </a:solidFill>
          </a:ln>
        </p:spPr>
      </p:pic>
      <p:sp>
        <p:nvSpPr>
          <p:cNvPr id="4" name="TextBox 3"/>
          <p:cNvSpPr txBox="1"/>
          <p:nvPr/>
        </p:nvSpPr>
        <p:spPr>
          <a:xfrm>
            <a:off x="4038600" y="228600"/>
            <a:ext cx="4419600" cy="2862322"/>
          </a:xfrm>
          <a:prstGeom prst="rect">
            <a:avLst/>
          </a:prstGeom>
          <a:noFill/>
        </p:spPr>
        <p:txBody>
          <a:bodyPr wrap="square" rtlCol="0">
            <a:spAutoFit/>
          </a:bodyPr>
          <a:lstStyle/>
          <a:p>
            <a:pPr algn="just"/>
            <a:r>
              <a:rPr lang="bn-BD" sz="2000" b="1" dirty="0" smtClean="0"/>
              <a:t>বর্ণনা</a:t>
            </a:r>
          </a:p>
          <a:p>
            <a:pPr algn="just"/>
            <a:r>
              <a:rPr lang="bn-BD" sz="2000" dirty="0" smtClean="0"/>
              <a:t>আবাবিল এবং নাকুটি পাখিদের শারীরিক গঠন বিবর্তন প্রক্রিয়ায় খুব একটা পরিবর্তিত হয়নি। অর্থাৎ খানিকটা রক্ষণশীল রয়ে গেছে। তাই গায়ক </a:t>
            </a:r>
            <a:r>
              <a:rPr lang="bn-BD" sz="2000" dirty="0" smtClean="0">
                <a:hlinkClick r:id="rId3" tooltip="পাখি"/>
              </a:rPr>
              <a:t>পাখিদের</a:t>
            </a:r>
            <a:r>
              <a:rPr lang="bn-BD" sz="2000" dirty="0" smtClean="0"/>
              <a:t> অন্য </a:t>
            </a:r>
            <a:r>
              <a:rPr lang="bn-BD" sz="2000" dirty="0" smtClean="0">
                <a:hlinkClick r:id="rId8" tooltip="পরিবার"/>
              </a:rPr>
              <a:t>পরিবারগুলোর</a:t>
            </a:r>
            <a:r>
              <a:rPr lang="bn-BD" sz="2000" dirty="0" smtClean="0"/>
              <a:t> সাথে তাই এদের বেশ পার্থক্য করা যায়।</a:t>
            </a:r>
            <a:r>
              <a:rPr lang="bn-BD" sz="2000" baseline="30000" dirty="0" smtClean="0">
                <a:hlinkClick r:id="rId6"/>
              </a:rPr>
              <a:t>[৪]</a:t>
            </a:r>
            <a:r>
              <a:rPr lang="bn-BD" sz="2000" dirty="0" smtClean="0"/>
              <a:t> এদের দেহ মসৃণ এবং পাখার প্রান্ত সূক্ষ্ম হওয়াতে এর শারীরিক গঠন ওড়ার জন্য সহায়ক।</a:t>
            </a:r>
            <a:endParaRPr lang="en-US" sz="2000" dirty="0"/>
          </a:p>
        </p:txBody>
      </p:sp>
      <p:sp>
        <p:nvSpPr>
          <p:cNvPr id="5" name="TextBox 4"/>
          <p:cNvSpPr txBox="1"/>
          <p:nvPr/>
        </p:nvSpPr>
        <p:spPr>
          <a:xfrm>
            <a:off x="533400" y="2514600"/>
            <a:ext cx="2743200" cy="584775"/>
          </a:xfrm>
          <a:prstGeom prst="rect">
            <a:avLst/>
          </a:prstGeom>
          <a:noFill/>
        </p:spPr>
        <p:txBody>
          <a:bodyPr wrap="square" rtlCol="0">
            <a:spAutoFit/>
          </a:bodyPr>
          <a:lstStyle/>
          <a:p>
            <a:r>
              <a:rPr lang="bn-BD" sz="3200" b="1" dirty="0" smtClean="0">
                <a:solidFill>
                  <a:srgbClr val="FF0000"/>
                </a:solidFill>
              </a:rPr>
              <a:t>আবাবিল</a:t>
            </a:r>
            <a:endParaRPr lang="en-US" sz="3200" b="1" dirty="0">
              <a:solidFill>
                <a:srgbClr val="FF0000"/>
              </a:solidFill>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4578"/>
                                        </p:tgtEl>
                                        <p:attrNameLst>
                                          <p:attrName>style.visibility</p:attrName>
                                        </p:attrNameLst>
                                      </p:cBhvr>
                                      <p:to>
                                        <p:strVal val="visible"/>
                                      </p:to>
                                    </p:set>
                                    <p:animEffect transition="in" filter="strips(downLeft)">
                                      <p:cBhvr>
                                        <p:cTn id="7" dur="500"/>
                                        <p:tgtEl>
                                          <p:spTgt spid="2457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4)">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1253</Words>
  <Application>Microsoft Office PowerPoint</Application>
  <PresentationFormat>On-screen Show (4:3)</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Suchitra Chakma</dc:creator>
  <cp:lastModifiedBy>Suchitra Chakma</cp:lastModifiedBy>
  <cp:revision>12</cp:revision>
  <dcterms:created xsi:type="dcterms:W3CDTF">2017-09-26T11:19:25Z</dcterms:created>
  <dcterms:modified xsi:type="dcterms:W3CDTF">2017-10-01T02:20:43Z</dcterms:modified>
</cp:coreProperties>
</file>